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76" r:id="rId5"/>
    <p:sldId id="270" r:id="rId6"/>
    <p:sldId id="271" r:id="rId7"/>
    <p:sldId id="279" r:id="rId8"/>
    <p:sldId id="266" r:id="rId9"/>
    <p:sldId id="278" r:id="rId10"/>
    <p:sldId id="280" r:id="rId11"/>
    <p:sldId id="281" r:id="rId12"/>
    <p:sldId id="283" r:id="rId13"/>
    <p:sldId id="285" r:id="rId14"/>
    <p:sldId id="287" r:id="rId15"/>
    <p:sldId id="289" r:id="rId16"/>
    <p:sldId id="291" r:id="rId17"/>
    <p:sldId id="298" r:id="rId18"/>
    <p:sldId id="293" r:id="rId19"/>
    <p:sldId id="295" r:id="rId20"/>
    <p:sldId id="297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41" autoAdjust="0"/>
  </p:normalViewPr>
  <p:slideViewPr>
    <p:cSldViewPr>
      <p:cViewPr varScale="1">
        <p:scale>
          <a:sx n="67" d="100"/>
          <a:sy n="67" d="100"/>
        </p:scale>
        <p:origin x="-9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204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762001"/>
            <a:ext cx="7772400" cy="283845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Тема урока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«Завоевание турками- османами Балканского полуострова»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962400" y="4876800"/>
            <a:ext cx="4648200" cy="1828800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80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r>
              <a:rPr lang="ru-RU" sz="8000" dirty="0" smtClean="0">
                <a:solidFill>
                  <a:schemeClr val="tx1"/>
                </a:solidFill>
                <a:cs typeface="Times New Roman" pitchFamily="18" charset="0"/>
              </a:rPr>
              <a:t>Учитель истории и обществознания </a:t>
            </a:r>
          </a:p>
          <a:p>
            <a:r>
              <a:rPr lang="ru-RU" sz="8000" dirty="0" smtClean="0">
                <a:solidFill>
                  <a:schemeClr val="tx1"/>
                </a:solidFill>
                <a:cs typeface="Times New Roman" pitchFamily="18" charset="0"/>
              </a:rPr>
              <a:t>МБОУ </a:t>
            </a:r>
            <a:r>
              <a:rPr lang="ru-RU" sz="8000" dirty="0" err="1" smtClean="0">
                <a:solidFill>
                  <a:schemeClr val="tx1"/>
                </a:solidFill>
                <a:cs typeface="Times New Roman" pitchFamily="18" charset="0"/>
              </a:rPr>
              <a:t>Коробецкой</a:t>
            </a:r>
            <a:r>
              <a:rPr lang="ru-RU" sz="8000" dirty="0" smtClean="0">
                <a:solidFill>
                  <a:schemeClr val="tx1"/>
                </a:solidFill>
                <a:cs typeface="Times New Roman" pitchFamily="18" charset="0"/>
              </a:rPr>
              <a:t> СШ</a:t>
            </a:r>
          </a:p>
          <a:p>
            <a:r>
              <a:rPr lang="ru-RU" sz="8000" dirty="0" err="1" smtClean="0">
                <a:solidFill>
                  <a:schemeClr val="tx1"/>
                </a:solidFill>
                <a:cs typeface="Times New Roman" pitchFamily="18" charset="0"/>
              </a:rPr>
              <a:t>Гордун</a:t>
            </a:r>
            <a:r>
              <a:rPr lang="ru-RU" sz="8000" dirty="0" smtClean="0">
                <a:solidFill>
                  <a:schemeClr val="tx1"/>
                </a:solidFill>
                <a:cs typeface="Times New Roman" pitchFamily="18" charset="0"/>
              </a:rPr>
              <a:t> М.А.</a:t>
            </a:r>
            <a:endParaRPr lang="ru-RU" sz="80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  <a:ea typeface="Arial Unicode MS"/>
              </a:rPr>
              <a:t>Завоевания турок-османов.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b="1" u="sng" dirty="0">
                <a:latin typeface="Times New Roman"/>
                <a:ea typeface="Arial Unicode MS"/>
              </a:rPr>
              <a:t>Вывод:</a:t>
            </a:r>
            <a:r>
              <a:rPr lang="ru-RU" dirty="0">
                <a:latin typeface="Times New Roman"/>
                <a:ea typeface="Arial Unicode MS"/>
              </a:rPr>
              <a:t> итак, вторая версия также оказалась правильной.  Армия турок-османов была хорошо оснащена и обучена.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97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  <a:ea typeface="Arial Unicode MS"/>
              </a:rPr>
              <a:t>Завоевания турок-османов.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Arial Unicode MS"/>
              </a:rPr>
              <a:t> </a:t>
            </a:r>
            <a:r>
              <a:rPr lang="ru-RU" sz="3300" dirty="0" smtClean="0">
                <a:ea typeface="Arial Unicode MS"/>
              </a:rPr>
              <a:t>Вы </a:t>
            </a:r>
            <a:r>
              <a:rPr lang="ru-RU" sz="3300" dirty="0">
                <a:ea typeface="Arial Unicode MS"/>
              </a:rPr>
              <a:t>выдвигали ещё одну версию – о пассивности местных народов, неспособности защитить свои страны. Правы ли вы?</a:t>
            </a:r>
            <a:endParaRPr lang="ru-RU" sz="3300" dirty="0"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300" dirty="0" smtClean="0">
                <a:ea typeface="Arial Unicode MS"/>
              </a:rPr>
              <a:t> </a:t>
            </a:r>
            <a:endParaRPr lang="ru-RU" sz="3300" dirty="0"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300" b="1" dirty="0" smtClean="0">
                <a:ea typeface="Arial Unicode MS"/>
              </a:rPr>
              <a:t>    Задание </a:t>
            </a:r>
            <a:r>
              <a:rPr lang="ru-RU" sz="3300" b="1" dirty="0">
                <a:ea typeface="Arial Unicode MS"/>
              </a:rPr>
              <a:t>для первой группы:</a:t>
            </a:r>
            <a:r>
              <a:rPr lang="ru-RU" sz="3300" dirty="0">
                <a:ea typeface="Arial Unicode MS"/>
              </a:rPr>
              <a:t> работая с исторической картой и текстом п. 2,3 </a:t>
            </a:r>
            <a:r>
              <a:rPr lang="ru-RU" sz="3300" dirty="0">
                <a:ea typeface="Times New Roman"/>
              </a:rPr>
              <a:t>§ 25, проанализируйте первые завоевания и завоевание Сербии  турками-османами.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3300" dirty="0">
                <a:ea typeface="Arial Unicode MS"/>
              </a:rPr>
              <a:t/>
            </a:r>
            <a:br>
              <a:rPr lang="ru-RU" sz="3300" dirty="0">
                <a:ea typeface="Arial Unicode MS"/>
              </a:rPr>
            </a:br>
            <a:r>
              <a:rPr lang="ru-RU" sz="3300" dirty="0" smtClean="0">
                <a:ea typeface="Arial Unicode MS"/>
              </a:rPr>
              <a:t>    </a:t>
            </a:r>
            <a:r>
              <a:rPr lang="ru-RU" sz="3300" b="1" dirty="0" smtClean="0">
                <a:ea typeface="Arial Unicode MS"/>
              </a:rPr>
              <a:t>Задание </a:t>
            </a:r>
            <a:r>
              <a:rPr lang="ru-RU" sz="3300" b="1" dirty="0">
                <a:ea typeface="Arial Unicode MS"/>
              </a:rPr>
              <a:t>для второй группы:</a:t>
            </a:r>
            <a:r>
              <a:rPr lang="ru-RU" sz="3300" dirty="0">
                <a:ea typeface="Arial Unicode MS"/>
              </a:rPr>
              <a:t> работая с исторической картой и текстом п. 4 </a:t>
            </a:r>
            <a:r>
              <a:rPr lang="ru-RU" sz="3300" dirty="0">
                <a:ea typeface="Times New Roman"/>
              </a:rPr>
              <a:t>§ 25, исследуйте и проанализируйте причины гибели Византии.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435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Битва на Косовом поле:</a:t>
            </a:r>
          </a:p>
        </p:txBody>
      </p:sp>
      <p:sp>
        <p:nvSpPr>
          <p:cNvPr id="22534" name="Rectangle 6"/>
          <p:cNvSpPr>
            <a:spLocks noGrp="1"/>
          </p:cNvSpPr>
          <p:nvPr>
            <p:ph sz="half" idx="1"/>
          </p:nvPr>
        </p:nvSpPr>
        <p:spPr>
          <a:xfrm>
            <a:off x="4356100" y="1341438"/>
            <a:ext cx="4330700" cy="478472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ru-RU" sz="36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3200" b="1" dirty="0" smtClean="0">
                <a:latin typeface="Arial" charset="0"/>
              </a:rPr>
              <a:t>       В 1389 году большое войско обрушилось на Сербию. Решающая битва произошла на Косовом поле</a:t>
            </a:r>
            <a:r>
              <a:rPr lang="ru-RU" dirty="0" smtClean="0">
                <a:latin typeface="Arial" charset="0"/>
              </a:rPr>
              <a:t>.</a:t>
            </a:r>
          </a:p>
        </p:txBody>
      </p:sp>
      <p:pic>
        <p:nvPicPr>
          <p:cNvPr id="11268" name="Picture 11" descr="File:Battle of Kosovo 138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25538"/>
            <a:ext cx="4008437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125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Битва на Косовом поле:</a:t>
            </a:r>
          </a:p>
        </p:txBody>
      </p:sp>
      <p:pic>
        <p:nvPicPr>
          <p:cNvPr id="13315" name="Picture 11" descr="1"/>
          <p:cNvPicPr>
            <a:picLocks noChangeAspect="1" noChangeArrowheads="1"/>
          </p:cNvPicPr>
          <p:nvPr/>
        </p:nvPicPr>
        <p:blipFill>
          <a:blip r:embed="rId2"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125538"/>
            <a:ext cx="6911975" cy="525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733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Гибель Византии:</a:t>
            </a:r>
          </a:p>
        </p:txBody>
      </p:sp>
      <p:sp>
        <p:nvSpPr>
          <p:cNvPr id="14339" name="Rectangle 11"/>
          <p:cNvSpPr>
            <a:spLocks noGrp="1"/>
          </p:cNvSpPr>
          <p:nvPr>
            <p:ph sz="half" idx="1"/>
          </p:nvPr>
        </p:nvSpPr>
        <p:spPr>
          <a:xfrm>
            <a:off x="4067175" y="1196975"/>
            <a:ext cx="4826000" cy="5184775"/>
          </a:xfrm>
        </p:spPr>
        <p:txBody>
          <a:bodyPr>
            <a:normAutofit lnSpcReduction="10000"/>
          </a:bodyPr>
          <a:lstStyle/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b="1" dirty="0" smtClean="0">
                <a:latin typeface="Arial" charset="0"/>
              </a:rPr>
              <a:t>   Султан </a:t>
            </a:r>
            <a:r>
              <a:rPr lang="ru-RU" b="1" dirty="0" err="1" smtClean="0">
                <a:latin typeface="Arial" charset="0"/>
              </a:rPr>
              <a:t>Баязид</a:t>
            </a:r>
            <a:r>
              <a:rPr lang="ru-RU" b="1" dirty="0" smtClean="0">
                <a:latin typeface="Arial" charset="0"/>
              </a:rPr>
              <a:t> </a:t>
            </a:r>
            <a:r>
              <a:rPr lang="en-US" b="1" dirty="0" smtClean="0">
                <a:latin typeface="Arial" charset="0"/>
              </a:rPr>
              <a:t>I</a:t>
            </a:r>
            <a:r>
              <a:rPr lang="ru-RU" b="1" dirty="0" smtClean="0">
                <a:latin typeface="Arial" charset="0"/>
              </a:rPr>
              <a:t>,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b="1" dirty="0" smtClean="0">
                <a:latin typeface="Arial" charset="0"/>
              </a:rPr>
              <a:t>прозванный за быстроту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b="1" dirty="0" smtClean="0">
                <a:latin typeface="Arial" charset="0"/>
              </a:rPr>
              <a:t> молнией, задумал 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b="1" dirty="0" smtClean="0">
                <a:latin typeface="Arial" charset="0"/>
              </a:rPr>
              <a:t>завоевать Константинополь.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b="1" dirty="0" smtClean="0">
                <a:latin typeface="Arial" charset="0"/>
              </a:rPr>
              <a:t> </a:t>
            </a:r>
            <a:r>
              <a:rPr lang="ru-RU" b="1" dirty="0" err="1" smtClean="0">
                <a:latin typeface="Arial" charset="0"/>
              </a:rPr>
              <a:t>Постороив</a:t>
            </a:r>
            <a:r>
              <a:rPr lang="ru-RU" b="1" dirty="0" smtClean="0">
                <a:latin typeface="Arial" charset="0"/>
              </a:rPr>
              <a:t> большой флот,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b="1" dirty="0" smtClean="0">
                <a:latin typeface="Arial" charset="0"/>
              </a:rPr>
              <a:t> он перекрыл подвоз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b="1" dirty="0" smtClean="0">
                <a:latin typeface="Arial" charset="0"/>
              </a:rPr>
              <a:t> продовольствия в столицу империи.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b="1" dirty="0" smtClean="0">
                <a:latin typeface="Arial" charset="0"/>
              </a:rPr>
              <a:t> Константинополь туркам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ru-RU" b="1" dirty="0" smtClean="0">
                <a:latin typeface="Arial" charset="0"/>
              </a:rPr>
              <a:t>  взять не удалось.</a:t>
            </a:r>
          </a:p>
        </p:txBody>
      </p:sp>
      <p:pic>
        <p:nvPicPr>
          <p:cNvPr id="14340" name="Picture 13" descr="File:Bayezid I by Cristofano dell'Altissim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268413"/>
            <a:ext cx="3724275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14"/>
          <p:cNvSpPr>
            <a:spLocks noChangeArrowheads="1"/>
          </p:cNvSpPr>
          <p:nvPr/>
        </p:nvSpPr>
        <p:spPr bwMode="auto">
          <a:xfrm>
            <a:off x="250825" y="5661025"/>
            <a:ext cx="3889375" cy="863600"/>
          </a:xfrm>
          <a:prstGeom prst="rect">
            <a:avLst/>
          </a:prstGeom>
          <a:solidFill>
            <a:srgbClr val="008080"/>
          </a:solidFill>
          <a:ln w="444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prstClr val="white"/>
                </a:solidFill>
                <a:latin typeface="Arial" charset="0"/>
              </a:rPr>
              <a:t>Баязид </a:t>
            </a:r>
            <a:r>
              <a:rPr lang="en-US" sz="2400" b="1" smtClean="0">
                <a:solidFill>
                  <a:prstClr val="white"/>
                </a:solidFill>
                <a:latin typeface="Arial" charset="0"/>
              </a:rPr>
              <a:t>I</a:t>
            </a:r>
            <a:r>
              <a:rPr lang="ru-RU" sz="2400" b="1" smtClean="0">
                <a:solidFill>
                  <a:prstClr val="white"/>
                </a:solidFill>
                <a:latin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410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/>
              <a:t>Гибель Византии:</a:t>
            </a:r>
          </a:p>
        </p:txBody>
      </p:sp>
      <p:sp>
        <p:nvSpPr>
          <p:cNvPr id="15363" name="Rectangle 13"/>
          <p:cNvSpPr>
            <a:spLocks noGrp="1"/>
          </p:cNvSpPr>
          <p:nvPr>
            <p:ph sz="half" idx="1"/>
          </p:nvPr>
        </p:nvSpPr>
        <p:spPr>
          <a:xfrm>
            <a:off x="4284663" y="1484313"/>
            <a:ext cx="4402137" cy="46418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>
                <a:latin typeface="Arial" charset="0"/>
              </a:rPr>
              <a:t> Со вступлением на престол </a:t>
            </a:r>
            <a:r>
              <a:rPr lang="ru-RU" b="1" dirty="0" err="1" smtClean="0">
                <a:latin typeface="Arial" charset="0"/>
              </a:rPr>
              <a:t>Мехмеда</a:t>
            </a:r>
            <a:r>
              <a:rPr lang="ru-RU" b="1" dirty="0" smtClean="0">
                <a:latin typeface="Arial" charset="0"/>
              </a:rPr>
              <a:t> </a:t>
            </a:r>
            <a:r>
              <a:rPr lang="en-US" b="1" dirty="0" smtClean="0">
                <a:latin typeface="Arial" charset="0"/>
              </a:rPr>
              <a:t>II</a:t>
            </a:r>
            <a:r>
              <a:rPr lang="ru-RU" b="1" dirty="0" smtClean="0">
                <a:latin typeface="Arial" charset="0"/>
              </a:rPr>
              <a:t>, турки-османы начали решительное наступление на Константинополь. </a:t>
            </a:r>
          </a:p>
          <a:p>
            <a:pPr eaLnBrk="1" hangingPunct="1">
              <a:buFont typeface="Arial" charset="0"/>
              <a:buNone/>
            </a:pPr>
            <a:r>
              <a:rPr lang="ru-RU" b="1" dirty="0" err="1" smtClean="0">
                <a:latin typeface="Arial" charset="0"/>
              </a:rPr>
              <a:t>Мехмеда</a:t>
            </a:r>
            <a:r>
              <a:rPr lang="ru-RU" b="1" dirty="0" smtClean="0">
                <a:latin typeface="Arial" charset="0"/>
              </a:rPr>
              <a:t> </a:t>
            </a:r>
            <a:r>
              <a:rPr lang="en-US" b="1" dirty="0" smtClean="0">
                <a:latin typeface="Arial" charset="0"/>
              </a:rPr>
              <a:t>II</a:t>
            </a:r>
            <a:r>
              <a:rPr lang="ru-RU" b="1" dirty="0" smtClean="0">
                <a:latin typeface="Arial" charset="0"/>
              </a:rPr>
              <a:t> был очень образованным, но это не мешало ему быть жестоким.</a:t>
            </a:r>
          </a:p>
        </p:txBody>
      </p:sp>
      <p:pic>
        <p:nvPicPr>
          <p:cNvPr id="15364" name="Picture 15" descr="File:Benjamin-Constant-The Entry of Mahomet II into Constantinople-18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41438"/>
            <a:ext cx="3398837" cy="463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16"/>
          <p:cNvSpPr>
            <a:spLocks noChangeArrowheads="1"/>
          </p:cNvSpPr>
          <p:nvPr/>
        </p:nvSpPr>
        <p:spPr bwMode="auto">
          <a:xfrm>
            <a:off x="250825" y="5661025"/>
            <a:ext cx="3671888" cy="719138"/>
          </a:xfrm>
          <a:prstGeom prst="rect">
            <a:avLst/>
          </a:prstGeom>
          <a:solidFill>
            <a:srgbClr val="008080"/>
          </a:solidFill>
          <a:ln w="444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prstClr val="white"/>
                </a:solidFill>
                <a:latin typeface="Arial" charset="0"/>
              </a:rPr>
              <a:t>Мехмед </a:t>
            </a:r>
            <a:r>
              <a:rPr lang="en-US" sz="2400" b="1" smtClean="0">
                <a:solidFill>
                  <a:prstClr val="white"/>
                </a:solidFill>
                <a:latin typeface="Arial" charset="0"/>
              </a:rPr>
              <a:t>II</a:t>
            </a:r>
            <a:endParaRPr lang="ru-RU" sz="2400" b="1" smtClean="0">
              <a:solidFill>
                <a:prstClr val="whit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91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Гибель Византии:</a:t>
            </a:r>
          </a:p>
        </p:txBody>
      </p:sp>
      <p:sp>
        <p:nvSpPr>
          <p:cNvPr id="18435" name="Rectangle 6"/>
          <p:cNvSpPr>
            <a:spLocks noGrp="1"/>
          </p:cNvSpPr>
          <p:nvPr>
            <p:ph sz="half" idx="1"/>
          </p:nvPr>
        </p:nvSpPr>
        <p:spPr>
          <a:xfrm>
            <a:off x="4356100" y="1412875"/>
            <a:ext cx="4330700" cy="47132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В </a:t>
            </a:r>
            <a:r>
              <a:rPr lang="ru-RU" b="1" dirty="0" smtClean="0">
                <a:solidFill>
                  <a:srgbClr val="C00000"/>
                </a:solidFill>
              </a:rPr>
              <a:t>1453 </a:t>
            </a:r>
            <a:r>
              <a:rPr lang="ru-RU" b="1" dirty="0" smtClean="0"/>
              <a:t>году прекратила существование тысячелетняя Византийская империя. Султан торжественно въехал в город, посетил храм Святой Софии и велел передать его  в мечеть. Город стал называться Стамбул.</a:t>
            </a: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250825" y="4797425"/>
            <a:ext cx="4176713" cy="792163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Осада Константинополя</a:t>
            </a:r>
          </a:p>
        </p:txBody>
      </p:sp>
      <p:pic>
        <p:nvPicPr>
          <p:cNvPr id="18437" name="Picture 16" descr="File:Siege constantinople bnf fr26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57338"/>
            <a:ext cx="4176712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091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  <a:ea typeface="Arial Unicode MS"/>
              </a:rPr>
              <a:t>Завоевания турок-османов.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Arial Unicode MS"/>
              </a:rPr>
              <a:t> </a:t>
            </a:r>
            <a:endParaRPr lang="ru-RU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b="1" dirty="0" smtClean="0">
                <a:latin typeface="Times New Roman"/>
                <a:ea typeface="Arial Unicode MS"/>
              </a:rPr>
              <a:t>    Вывод</a:t>
            </a:r>
            <a:r>
              <a:rPr lang="ru-RU" dirty="0">
                <a:latin typeface="Times New Roman"/>
                <a:ea typeface="Arial Unicode MS"/>
              </a:rPr>
              <a:t>:  итак, третья версия оказалась неверной. Вы приводили примеры мужества и героизма людей, защищавших свою родину.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32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Подведём итог урока:</a:t>
            </a:r>
          </a:p>
        </p:txBody>
      </p:sp>
      <p:sp>
        <p:nvSpPr>
          <p:cNvPr id="43011" name="Rectangle 3"/>
          <p:cNvSpPr>
            <a:spLocks noGrp="1"/>
          </p:cNvSpPr>
          <p:nvPr>
            <p:ph idx="1"/>
          </p:nvPr>
        </p:nvSpPr>
        <p:spPr>
          <a:xfrm>
            <a:off x="323850" y="1219200"/>
            <a:ext cx="8640763" cy="5410200"/>
          </a:xfrm>
        </p:spPr>
        <p:txBody>
          <a:bodyPr>
            <a:normAutofit fontScale="92500"/>
          </a:bodyPr>
          <a:lstStyle/>
          <a:p>
            <a:pPr marL="0" indent="0" eaLnBrk="1" hangingPunct="1"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Почему </a:t>
            </a: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Османская империя одержала победу над народами, заселяющими Балканский полуостров</a:t>
            </a: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  <a:p>
            <a:pPr lvl="0" algn="ctr">
              <a:buNone/>
              <a:defRPr/>
            </a:pPr>
            <a:r>
              <a:rPr lang="ru-RU" sz="3700" b="1" dirty="0">
                <a:solidFill>
                  <a:prstClr val="black"/>
                </a:solidFill>
              </a:rPr>
              <a:t>Объясняя причины поражения сербов, современник писал, что турки побеждают «благодаря нашему несогласию и нашей ненависти, мы сами куём им победу». </a:t>
            </a:r>
          </a:p>
          <a:p>
            <a:pPr lvl="0" algn="ctr">
              <a:buNone/>
              <a:defRPr/>
            </a:pPr>
            <a:r>
              <a:rPr lang="ru-RU" sz="3700" b="1" u="sng" dirty="0">
                <a:solidFill>
                  <a:prstClr val="black"/>
                </a:solidFill>
              </a:rPr>
              <a:t>Можно ли согласиться с этим утверждением?</a:t>
            </a:r>
            <a:endParaRPr lang="ru-RU" sz="3700" b="1" dirty="0">
              <a:solidFill>
                <a:prstClr val="black"/>
              </a:solidFill>
            </a:endParaRPr>
          </a:p>
          <a:p>
            <a:pPr eaLnBrk="1" hangingPunct="1">
              <a:defRPr/>
            </a:pPr>
            <a:endParaRPr lang="ru-RU" sz="4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58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Проверим ваши знания.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327650"/>
          </a:xfrm>
        </p:spPr>
        <p:txBody>
          <a:bodyPr>
            <a:normAutofit lnSpcReduction="10000"/>
          </a:bodyPr>
          <a:lstStyle/>
          <a:p>
            <a:pPr marL="514350" indent="-514350" eaLnBrk="1" hangingPunct="1">
              <a:buFont typeface="Arial" charset="0"/>
              <a:buNone/>
            </a:pPr>
            <a:r>
              <a:rPr lang="ru-RU" b="1" dirty="0" smtClean="0"/>
              <a:t>                     ДА или НЕТ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ru-RU" b="1" dirty="0" smtClean="0"/>
              <a:t>1</a:t>
            </a:r>
            <a:r>
              <a:rPr lang="ru-RU" sz="2800" b="1" dirty="0" smtClean="0"/>
              <a:t>. Армия турок-османов была немногочисленной.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ru-RU" sz="2800" b="1" dirty="0" smtClean="0"/>
              <a:t>2. Междоусобные войны ослабляли балканские народы.      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ru-RU" sz="2800" b="1" dirty="0" smtClean="0"/>
              <a:t>3. Противники османов были ослаблены междоусобными войнами.   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ru-RU" sz="2800" b="1" dirty="0" smtClean="0"/>
              <a:t>4. Народы покорённых стран видели в турках-османах освободителей от гнёта собственных феодалов.   </a:t>
            </a:r>
          </a:p>
          <a:p>
            <a:pPr marL="514350" indent="-514350" eaLnBrk="1" hangingPunct="1">
              <a:buFont typeface="Arial" charset="0"/>
              <a:buNone/>
            </a:pPr>
            <a:r>
              <a:rPr lang="ru-RU" sz="2800" b="1" dirty="0" smtClean="0"/>
              <a:t>5. После 4 крестового похода Византия так и не смогла вернуть былое могущество.</a:t>
            </a:r>
          </a:p>
          <a:p>
            <a:pPr marL="514350" indent="-514350" eaLnBrk="1" hangingPunct="1">
              <a:buFont typeface="Arial" charset="0"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0625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люся\Pictures\Без названия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32630"/>
            <a:ext cx="3657600" cy="3634770"/>
          </a:xfrm>
          <a:prstGeom prst="rect">
            <a:avLst/>
          </a:prstGeom>
          <a:noFill/>
        </p:spPr>
      </p:pic>
      <p:sp>
        <p:nvSpPr>
          <p:cNvPr id="9218" name="AutoShape 2" descr="Картинки по запросу карта византийской империи в 6-10 ве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5" name="Picture 1" descr="C:\Users\люся\Pictures\Без названия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232630"/>
            <a:ext cx="3657600" cy="363477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629401" y="1371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048000" y="21336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867400" y="21336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авая фигурная скобка 17"/>
          <p:cNvSpPr/>
          <p:nvPr/>
        </p:nvSpPr>
        <p:spPr>
          <a:xfrm rot="5400000">
            <a:off x="4572000" y="228600"/>
            <a:ext cx="609600" cy="7315200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219200" y="762000"/>
            <a:ext cx="2133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cs typeface="Times New Roman" pitchFamily="18" charset="0"/>
              </a:rPr>
              <a:t>Византия </a:t>
            </a:r>
            <a:endParaRPr lang="ru-RU" sz="3200" dirty="0" smtClean="0">
              <a:cs typeface="Times New Roman" pitchFamily="18" charset="0"/>
            </a:endParaRPr>
          </a:p>
          <a:p>
            <a:r>
              <a:rPr lang="ru-RU" sz="3200" dirty="0" smtClean="0">
                <a:cs typeface="Times New Roman" pitchFamily="18" charset="0"/>
              </a:rPr>
              <a:t>в </a:t>
            </a:r>
            <a:r>
              <a:rPr lang="en-US" sz="3200" dirty="0" smtClean="0">
                <a:cs typeface="Times New Roman" pitchFamily="18" charset="0"/>
              </a:rPr>
              <a:t>VI-XI </a:t>
            </a:r>
            <a:r>
              <a:rPr lang="ru-RU" sz="3200" dirty="0" smtClean="0">
                <a:cs typeface="Times New Roman" pitchFamily="18" charset="0"/>
              </a:rPr>
              <a:t>в.в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19600" y="609601"/>
            <a:ext cx="396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cs typeface="Times New Roman" pitchFamily="18" charset="0"/>
              </a:rPr>
              <a:t>Византийская</a:t>
            </a:r>
          </a:p>
          <a:p>
            <a:pPr algn="ctr"/>
            <a:r>
              <a:rPr lang="ru-RU" sz="3200" dirty="0" smtClean="0">
                <a:cs typeface="Times New Roman" pitchFamily="18" charset="0"/>
              </a:rPr>
              <a:t> империя в </a:t>
            </a:r>
            <a:r>
              <a:rPr lang="en-US" sz="3200" dirty="0" smtClean="0">
                <a:cs typeface="Times New Roman" pitchFamily="18" charset="0"/>
              </a:rPr>
              <a:t>XV </a:t>
            </a:r>
            <a:r>
              <a:rPr lang="ru-RU" sz="3200" dirty="0" smtClean="0">
                <a:cs typeface="Times New Roman" pitchFamily="18" charset="0"/>
              </a:rPr>
              <a:t>в.</a:t>
            </a:r>
            <a:endParaRPr lang="ru-RU" sz="32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Домашнее задание:</a:t>
            </a:r>
          </a:p>
        </p:txBody>
      </p:sp>
      <p:sp>
        <p:nvSpPr>
          <p:cNvPr id="44035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  <a:defRPr/>
            </a:pP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hangingPunct="1">
              <a:buNone/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Параграф </a:t>
            </a:r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25, </a:t>
            </a:r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вопрос 5, </a:t>
            </a:r>
          </a:p>
          <a:p>
            <a:pPr marL="0" indent="0" eaLnBrk="1" hangingPunct="1">
              <a:buNone/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задание 3 из рубрики «Подумайте».</a:t>
            </a:r>
            <a:endParaRPr lang="ru-RU" sz="4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774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latin typeface="+mn-lt"/>
              </a:rPr>
              <a:t>Балканские страны перед завоеванием</a:t>
            </a:r>
          </a:p>
        </p:txBody>
      </p:sp>
      <p:sp>
        <p:nvSpPr>
          <p:cNvPr id="14347" name="AutoShape 11"/>
          <p:cNvSpPr>
            <a:spLocks noChangeArrowheads="1"/>
          </p:cNvSpPr>
          <p:nvPr/>
        </p:nvSpPr>
        <p:spPr bwMode="auto">
          <a:xfrm>
            <a:off x="1835150" y="1628775"/>
            <a:ext cx="5545138" cy="863600"/>
          </a:xfrm>
          <a:prstGeom prst="flowChartAlternateProcess">
            <a:avLst/>
          </a:prstGeom>
          <a:gradFill rotWithShape="1">
            <a:gsLst>
              <a:gs pos="0">
                <a:srgbClr val="18472F"/>
              </a:gs>
              <a:gs pos="50000">
                <a:srgbClr val="339966"/>
              </a:gs>
              <a:gs pos="100000">
                <a:srgbClr val="18472F"/>
              </a:gs>
            </a:gsLst>
            <a:lin ang="5400000" scaled="1"/>
          </a:gradFill>
          <a:ln w="317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Arial" charset="0"/>
              </a:rPr>
              <a:t>Болгарское царство</a:t>
            </a:r>
          </a:p>
        </p:txBody>
      </p:sp>
      <p:sp>
        <p:nvSpPr>
          <p:cNvPr id="14348" name="AutoShape 12"/>
          <p:cNvSpPr>
            <a:spLocks noChangeArrowheads="1"/>
          </p:cNvSpPr>
          <p:nvPr/>
        </p:nvSpPr>
        <p:spPr bwMode="auto">
          <a:xfrm rot="2000443">
            <a:off x="2124075" y="2492375"/>
            <a:ext cx="485775" cy="576263"/>
          </a:xfrm>
          <a:prstGeom prst="downArrow">
            <a:avLst>
              <a:gd name="adj1" fmla="val 50000"/>
              <a:gd name="adj2" fmla="val 29657"/>
            </a:avLst>
          </a:prstGeom>
          <a:gradFill rotWithShape="1">
            <a:gsLst>
              <a:gs pos="0">
                <a:srgbClr val="339966"/>
              </a:gs>
              <a:gs pos="100000">
                <a:srgbClr val="18472F"/>
              </a:gs>
            </a:gsLst>
            <a:lin ang="5400000" scaled="1"/>
          </a:gradFill>
          <a:ln w="444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4329113" y="2565400"/>
            <a:ext cx="485775" cy="1871663"/>
          </a:xfrm>
          <a:prstGeom prst="downArrow">
            <a:avLst>
              <a:gd name="adj1" fmla="val 50000"/>
              <a:gd name="adj2" fmla="val 96324"/>
            </a:avLst>
          </a:prstGeom>
          <a:gradFill rotWithShape="1">
            <a:gsLst>
              <a:gs pos="0">
                <a:srgbClr val="339966"/>
              </a:gs>
              <a:gs pos="100000">
                <a:srgbClr val="18472F"/>
              </a:gs>
            </a:gsLst>
            <a:lin ang="5400000" scaled="1"/>
          </a:gradFill>
          <a:ln w="444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50" name="AutoShape 14"/>
          <p:cNvSpPr>
            <a:spLocks noChangeArrowheads="1"/>
          </p:cNvSpPr>
          <p:nvPr/>
        </p:nvSpPr>
        <p:spPr bwMode="auto">
          <a:xfrm rot="-2776226">
            <a:off x="6633369" y="2520156"/>
            <a:ext cx="485775" cy="576263"/>
          </a:xfrm>
          <a:prstGeom prst="downArrow">
            <a:avLst>
              <a:gd name="adj1" fmla="val 50000"/>
              <a:gd name="adj2" fmla="val 29657"/>
            </a:avLst>
          </a:prstGeom>
          <a:gradFill rotWithShape="1">
            <a:gsLst>
              <a:gs pos="0">
                <a:srgbClr val="339966"/>
              </a:gs>
              <a:gs pos="100000">
                <a:srgbClr val="18472F"/>
              </a:gs>
            </a:gsLst>
            <a:lin ang="5400000" scaled="1"/>
          </a:gradFill>
          <a:ln w="444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51" name="AutoShape 15"/>
          <p:cNvSpPr>
            <a:spLocks noChangeArrowheads="1"/>
          </p:cNvSpPr>
          <p:nvPr/>
        </p:nvSpPr>
        <p:spPr bwMode="auto">
          <a:xfrm>
            <a:off x="468313" y="3141663"/>
            <a:ext cx="2663825" cy="1511300"/>
          </a:xfrm>
          <a:prstGeom prst="plaque">
            <a:avLst>
              <a:gd name="adj" fmla="val 16667"/>
            </a:avLst>
          </a:prstGeom>
          <a:gradFill rotWithShape="1">
            <a:gsLst>
              <a:gs pos="0">
                <a:srgbClr val="475E00"/>
              </a:gs>
              <a:gs pos="50000">
                <a:srgbClr val="99CC00"/>
              </a:gs>
              <a:gs pos="100000">
                <a:srgbClr val="475E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Arial" charset="0"/>
              </a:rPr>
              <a:t>Болгария</a:t>
            </a:r>
          </a:p>
        </p:txBody>
      </p:sp>
      <p:sp>
        <p:nvSpPr>
          <p:cNvPr id="14352" name="AutoShape 16"/>
          <p:cNvSpPr>
            <a:spLocks noChangeArrowheads="1"/>
          </p:cNvSpPr>
          <p:nvPr/>
        </p:nvSpPr>
        <p:spPr bwMode="auto">
          <a:xfrm>
            <a:off x="3240088" y="4508500"/>
            <a:ext cx="2663825" cy="1511300"/>
          </a:xfrm>
          <a:prstGeom prst="plaque">
            <a:avLst>
              <a:gd name="adj" fmla="val 16667"/>
            </a:avLst>
          </a:prstGeom>
          <a:gradFill rotWithShape="1">
            <a:gsLst>
              <a:gs pos="0">
                <a:srgbClr val="475E00"/>
              </a:gs>
              <a:gs pos="50000">
                <a:srgbClr val="99CC00"/>
              </a:gs>
              <a:gs pos="100000">
                <a:srgbClr val="475E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Arial" charset="0"/>
              </a:rPr>
              <a:t>Сербия</a:t>
            </a:r>
          </a:p>
        </p:txBody>
      </p:sp>
      <p:sp>
        <p:nvSpPr>
          <p:cNvPr id="14353" name="AutoShape 17"/>
          <p:cNvSpPr>
            <a:spLocks noChangeArrowheads="1"/>
          </p:cNvSpPr>
          <p:nvPr/>
        </p:nvSpPr>
        <p:spPr bwMode="auto">
          <a:xfrm>
            <a:off x="6156325" y="3284538"/>
            <a:ext cx="2663825" cy="1511300"/>
          </a:xfrm>
          <a:prstGeom prst="plaque">
            <a:avLst>
              <a:gd name="adj" fmla="val 16667"/>
            </a:avLst>
          </a:prstGeom>
          <a:gradFill rotWithShape="1">
            <a:gsLst>
              <a:gs pos="0">
                <a:srgbClr val="475E00"/>
              </a:gs>
              <a:gs pos="50000">
                <a:srgbClr val="99CC00"/>
              </a:gs>
              <a:gs pos="100000">
                <a:srgbClr val="475E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Arial" charset="0"/>
              </a:rPr>
              <a:t>Византийская </a:t>
            </a:r>
          </a:p>
          <a:p>
            <a:pPr algn="ctr"/>
            <a:r>
              <a:rPr lang="ru-RU" sz="2800" b="1">
                <a:solidFill>
                  <a:schemeClr val="bg1"/>
                </a:solidFill>
                <a:latin typeface="Arial" charset="0"/>
              </a:rPr>
              <a:t>империя</a:t>
            </a:r>
          </a:p>
        </p:txBody>
      </p:sp>
    </p:spTree>
    <p:extLst>
      <p:ext uri="{BB962C8B-B14F-4D97-AF65-F5344CB8AC3E}">
        <p14:creationId xmlns:p14="http://schemas.microsoft.com/office/powerpoint/2010/main" val="3734348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7" grpId="0" animBg="1"/>
      <p:bldP spid="14348" grpId="0" animBg="1"/>
      <p:bldP spid="14349" grpId="0" animBg="1"/>
      <p:bldP spid="14350" grpId="0" animBg="1"/>
      <p:bldP spid="14351" grpId="0" animBg="1"/>
      <p:bldP spid="14352" grpId="0" animBg="1"/>
      <p:bldP spid="143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/>
              <a:t>Балканское государства перед завоеванием.</a:t>
            </a:r>
          </a:p>
        </p:txBody>
      </p:sp>
      <p:sp>
        <p:nvSpPr>
          <p:cNvPr id="8195" name="Rectangle 6"/>
          <p:cNvSpPr>
            <a:spLocks noGrp="1"/>
          </p:cNvSpPr>
          <p:nvPr>
            <p:ph type="body" sz="half" idx="2"/>
          </p:nvPr>
        </p:nvSpPr>
        <p:spPr>
          <a:xfrm>
            <a:off x="179388" y="4941888"/>
            <a:ext cx="8569325" cy="164623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Византийская империя, потеряв свои владения на Ближнем Востоке и другие территории утрачивает своё былое могущество.</a:t>
            </a:r>
          </a:p>
        </p:txBody>
      </p:sp>
      <p:pic>
        <p:nvPicPr>
          <p:cNvPr id="8196" name="Picture 13" descr="vizantijskaya_imperiya_sosedn_gova_13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12875"/>
            <a:ext cx="6121400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AutoShape 14"/>
          <p:cNvSpPr>
            <a:spLocks noChangeArrowheads="1"/>
          </p:cNvSpPr>
          <p:nvPr/>
        </p:nvSpPr>
        <p:spPr bwMode="auto">
          <a:xfrm rot="7349989">
            <a:off x="4672806" y="2940845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72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44779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+mn-lt"/>
                <a:cs typeface="Times New Roman" pitchFamily="18" charset="0"/>
              </a:rPr>
              <a:t>Завоевание турками- османами Балканского полуострова</a:t>
            </a:r>
            <a:endParaRPr lang="ru-RU" sz="36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6400800" cy="3657600"/>
          </a:xfrm>
        </p:spPr>
        <p:txBody>
          <a:bodyPr>
            <a:normAutofit/>
          </a:bodyPr>
          <a:lstStyle/>
          <a:p>
            <a:pPr marL="609600" indent="-609600" eaLnBrk="1" hangingPunct="1"/>
            <a:endParaRPr lang="ru-RU" b="1" dirty="0" smtClean="0">
              <a:solidFill>
                <a:schemeClr val="tx1"/>
              </a:solidFill>
            </a:endParaRPr>
          </a:p>
          <a:p>
            <a:pPr marL="609600" indent="-609600" eaLnBrk="1" hangingPunct="1"/>
            <a:r>
              <a:rPr lang="ru-RU" sz="3600" b="1" dirty="0" smtClean="0">
                <a:solidFill>
                  <a:schemeClr val="tx1"/>
                </a:solidFill>
              </a:rPr>
              <a:t>План </a:t>
            </a:r>
            <a:r>
              <a:rPr lang="ru-RU" sz="3600" b="1" dirty="0" smtClean="0">
                <a:solidFill>
                  <a:schemeClr val="tx1"/>
                </a:solidFill>
              </a:rPr>
              <a:t>урока</a:t>
            </a:r>
          </a:p>
          <a:p>
            <a:pPr marL="609600" indent="-609600" eaLnBrk="1" hangingPunct="1"/>
            <a:r>
              <a:rPr lang="ru-RU" sz="3600" b="1" dirty="0" smtClean="0">
                <a:solidFill>
                  <a:schemeClr val="tx1"/>
                </a:solidFill>
              </a:rPr>
              <a:t>1.Балканские страны перед завоеванием.</a:t>
            </a:r>
          </a:p>
          <a:p>
            <a:pPr marL="609600" indent="-609600" eaLnBrk="1" hangingPunct="1"/>
            <a:r>
              <a:rPr lang="ru-RU" sz="3600" b="1" dirty="0" smtClean="0">
                <a:solidFill>
                  <a:schemeClr val="tx1"/>
                </a:solidFill>
              </a:rPr>
              <a:t>2. </a:t>
            </a:r>
            <a:r>
              <a:rPr lang="ru-RU" sz="3600" b="1" dirty="0">
                <a:solidFill>
                  <a:schemeClr val="tx1"/>
                </a:solidFill>
              </a:rPr>
              <a:t>З</a:t>
            </a:r>
            <a:r>
              <a:rPr lang="ru-RU" sz="3600" b="1" dirty="0" smtClean="0">
                <a:solidFill>
                  <a:schemeClr val="tx1"/>
                </a:solidFill>
              </a:rPr>
              <a:t>авоевания </a:t>
            </a:r>
            <a:r>
              <a:rPr lang="ru-RU" sz="3600" b="1" dirty="0" smtClean="0">
                <a:solidFill>
                  <a:schemeClr val="tx1"/>
                </a:solidFill>
              </a:rPr>
              <a:t>турок-османов.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u="sng" dirty="0" smtClean="0"/>
              <a:t>Проблемные вопросы </a:t>
            </a:r>
            <a:r>
              <a:rPr lang="ru-RU" sz="3600" b="1" u="sng" dirty="0" smtClean="0"/>
              <a:t>урока</a:t>
            </a:r>
            <a:endParaRPr lang="ru-RU" sz="36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71600"/>
            <a:ext cx="8382000" cy="52578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Почему </a:t>
            </a: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Османская империя одержала победу над народами, заселявшими Балканский полуостров?</a:t>
            </a:r>
            <a:r>
              <a:rPr lang="ru-RU" sz="4000" b="1" dirty="0"/>
              <a:t> </a:t>
            </a:r>
            <a:endParaRPr lang="ru-RU" sz="4000" b="1" dirty="0" smtClean="0"/>
          </a:p>
          <a:p>
            <a:pPr algn="ctr">
              <a:buNone/>
              <a:defRPr/>
            </a:pPr>
            <a:r>
              <a:rPr lang="ru-RU" sz="4000" b="1" dirty="0" smtClean="0"/>
              <a:t>Объясняя </a:t>
            </a:r>
            <a:r>
              <a:rPr lang="ru-RU" sz="4000" b="1" dirty="0"/>
              <a:t>причины поражения сербов, современник писал, что турки побеждают «благодаря нашему несогласию и нашей ненависти, мы сами куём им победу». </a:t>
            </a:r>
            <a:endParaRPr lang="ru-RU" sz="4000" b="1" dirty="0" smtClean="0"/>
          </a:p>
          <a:p>
            <a:pPr algn="ctr">
              <a:buNone/>
              <a:defRPr/>
            </a:pPr>
            <a:r>
              <a:rPr lang="ru-RU" sz="4000" b="1" u="sng" dirty="0" smtClean="0"/>
              <a:t>Можно </a:t>
            </a:r>
            <a:r>
              <a:rPr lang="ru-RU" sz="4000" b="1" u="sng" dirty="0"/>
              <a:t>ли согласиться с этим утверждением?</a:t>
            </a:r>
            <a:endParaRPr lang="ru-RU" sz="4000" b="1" dirty="0"/>
          </a:p>
          <a:p>
            <a:pPr algn="ctr" eaLnBrk="1" hangingPunct="1">
              <a:buFont typeface="Arial" charset="0"/>
              <a:buNone/>
              <a:defRPr/>
            </a:pPr>
            <a:endParaRPr lang="ru-RU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algn="ctr" eaLnBrk="1" hangingPunct="1">
              <a:buFont typeface="Arial" charset="0"/>
              <a:buNone/>
              <a:defRPr/>
            </a:pPr>
            <a:endParaRPr lang="ru-RU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Arial Unicode MS"/>
              </a:rPr>
              <a:t>Одной из названных вами причин побед Османской империи стала слабость стран, с которыми сражались турки-османы. Давайте проверим её достоверность.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u="sng" dirty="0">
                <a:latin typeface="Times New Roman"/>
                <a:ea typeface="Arial Unicode MS"/>
              </a:rPr>
              <a:t>Задание:</a:t>
            </a:r>
            <a:r>
              <a:rPr lang="ru-RU" dirty="0">
                <a:latin typeface="Times New Roman"/>
                <a:ea typeface="Arial Unicode MS"/>
              </a:rPr>
              <a:t> работая с текстом п. 1 </a:t>
            </a:r>
            <a:r>
              <a:rPr lang="ru-RU" b="1" dirty="0">
                <a:latin typeface="Times New Roman"/>
                <a:ea typeface="Times New Roman"/>
              </a:rPr>
              <a:t>§ 25 </a:t>
            </a:r>
            <a:r>
              <a:rPr lang="ru-RU" dirty="0">
                <a:latin typeface="Times New Roman"/>
                <a:ea typeface="Times New Roman"/>
              </a:rPr>
              <a:t>и дополнительными материалами</a:t>
            </a:r>
            <a:r>
              <a:rPr lang="ru-RU" dirty="0">
                <a:latin typeface="Times New Roman"/>
                <a:ea typeface="Arial Unicode MS"/>
              </a:rPr>
              <a:t>, проверьте достоверность версии о слабости стран, располагавшихся на Балканском полуострове.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640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572000"/>
            <a:ext cx="7772400" cy="1196975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3100" u="sng" dirty="0">
                <a:latin typeface="+mn-lt"/>
                <a:ea typeface="Arial Unicode MS"/>
              </a:rPr>
              <a:t>Вывод: </a:t>
            </a:r>
            <a:r>
              <a:rPr lang="ru-RU" sz="3100" b="0" u="sng" dirty="0">
                <a:latin typeface="+mn-lt"/>
                <a:ea typeface="Arial Unicode MS"/>
              </a:rPr>
              <a:t>таким образом,  в </a:t>
            </a:r>
            <a:r>
              <a:rPr lang="en-US" sz="3100" b="0" u="sng" dirty="0">
                <a:latin typeface="+mn-lt"/>
                <a:ea typeface="Arial Unicode MS"/>
              </a:rPr>
              <a:t>XIV</a:t>
            </a:r>
            <a:r>
              <a:rPr lang="ru-RU" sz="3100" b="0" u="sng" dirty="0">
                <a:latin typeface="+mn-lt"/>
                <a:ea typeface="Arial Unicode MS"/>
              </a:rPr>
              <a:t>в. Государства Балканского полуострова были ослаблены междоусобными войнами и взаимной борьбой. Значит, наша версия оказалась правильной.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endParaRPr lang="ru-RU" sz="3600" b="1" dirty="0">
              <a:latin typeface="+mn-lt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37762"/>
              </p:ext>
            </p:extLst>
          </p:nvPr>
        </p:nvGraphicFramePr>
        <p:xfrm>
          <a:off x="533400" y="533400"/>
          <a:ext cx="7924799" cy="3775993"/>
        </p:xfrm>
        <a:graphic>
          <a:graphicData uri="http://schemas.openxmlformats.org/drawingml/2006/table">
            <a:tbl>
              <a:tblPr firstRow="1" firstCol="1" bandRow="1"/>
              <a:tblGrid>
                <a:gridCol w="2641339"/>
                <a:gridCol w="2641339"/>
                <a:gridCol w="2642121"/>
              </a:tblGrid>
              <a:tr h="838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+mn-lt"/>
                          <a:ea typeface="Arial Unicode MS"/>
                        </a:rPr>
                        <a:t>Болгария</a:t>
                      </a:r>
                      <a:endParaRPr lang="ru-RU" sz="3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+mn-lt"/>
                          <a:ea typeface="Arial Unicode MS"/>
                        </a:rPr>
                        <a:t>Сербия</a:t>
                      </a:r>
                      <a:endParaRPr lang="ru-RU" sz="3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+mn-lt"/>
                          <a:ea typeface="Arial Unicode MS"/>
                        </a:rPr>
                        <a:t>Византия</a:t>
                      </a:r>
                      <a:endParaRPr lang="ru-RU" sz="3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77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n-lt"/>
                          <a:ea typeface="Arial Unicode MS"/>
                        </a:rPr>
                        <a:t>В конце </a:t>
                      </a:r>
                      <a:r>
                        <a:rPr lang="en-US" sz="2400" dirty="0">
                          <a:effectLst/>
                          <a:latin typeface="+mn-lt"/>
                          <a:ea typeface="Arial Unicode MS"/>
                        </a:rPr>
                        <a:t>XII</a:t>
                      </a:r>
                      <a:r>
                        <a:rPr lang="ru-RU" sz="2400" dirty="0">
                          <a:effectLst/>
                          <a:latin typeface="+mn-lt"/>
                          <a:ea typeface="Arial Unicode MS"/>
                        </a:rPr>
                        <a:t>в. освободилась из-под власти Византии. В середине </a:t>
                      </a:r>
                      <a:r>
                        <a:rPr lang="en-US" sz="2400" dirty="0">
                          <a:effectLst/>
                          <a:latin typeface="+mn-lt"/>
                          <a:ea typeface="Arial Unicode MS"/>
                        </a:rPr>
                        <a:t>XIV</a:t>
                      </a:r>
                      <a:r>
                        <a:rPr lang="ru-RU" sz="2400" dirty="0">
                          <a:effectLst/>
                          <a:latin typeface="+mn-lt"/>
                          <a:ea typeface="Arial Unicode MS"/>
                        </a:rPr>
                        <a:t> в. распалась на три независимых государства.</a:t>
                      </a:r>
                      <a:endParaRPr lang="ru-RU" sz="2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n-lt"/>
                          <a:ea typeface="Arial Unicode MS"/>
                        </a:rPr>
                        <a:t>В </a:t>
                      </a:r>
                      <a:r>
                        <a:rPr lang="en-US" sz="2400" dirty="0">
                          <a:effectLst/>
                          <a:latin typeface="+mn-lt"/>
                          <a:ea typeface="Arial Unicode MS"/>
                        </a:rPr>
                        <a:t>XIV</a:t>
                      </a:r>
                      <a:r>
                        <a:rPr lang="ru-RU" sz="2400" dirty="0">
                          <a:effectLst/>
                          <a:latin typeface="+mn-lt"/>
                          <a:ea typeface="Arial Unicode MS"/>
                        </a:rPr>
                        <a:t> </a:t>
                      </a:r>
                      <a:r>
                        <a:rPr lang="ru-RU" sz="2400" dirty="0" err="1">
                          <a:effectLst/>
                          <a:latin typeface="+mn-lt"/>
                          <a:ea typeface="Arial Unicode MS"/>
                        </a:rPr>
                        <a:t>в.распалась</a:t>
                      </a:r>
                      <a:r>
                        <a:rPr lang="ru-RU" sz="2400" dirty="0">
                          <a:effectLst/>
                          <a:latin typeface="+mn-lt"/>
                          <a:ea typeface="Arial Unicode MS"/>
                        </a:rPr>
                        <a:t> на феодальные владения, враждовавшие между собой.</a:t>
                      </a:r>
                      <a:endParaRPr lang="ru-RU" sz="2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n-lt"/>
                          <a:ea typeface="Arial Unicode MS"/>
                        </a:rPr>
                        <a:t>После Четвёртого Крестового похода, потеряв многие свои владения, очень ослабла.</a:t>
                      </a:r>
                      <a:endParaRPr lang="ru-RU" sz="2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4000" b="1" dirty="0">
                <a:solidFill>
                  <a:prstClr val="black"/>
                </a:solidFill>
                <a:latin typeface="+mn-lt"/>
                <a:ea typeface="Arial Unicode MS"/>
                <a:cs typeface="+mn-cs"/>
              </a:rPr>
              <a:t>Завоевания турок-османов.</a:t>
            </a:r>
            <a:r>
              <a:rPr lang="ru-RU" sz="32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ru-RU" sz="3200" dirty="0">
                <a:solidFill>
                  <a:prstClr val="black"/>
                </a:solidFill>
                <a:latin typeface="Times New Roman"/>
                <a:ea typeface="Times New Roman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Arial Unicode MS"/>
              </a:rPr>
              <a:t> </a:t>
            </a:r>
            <a:r>
              <a:rPr lang="ru-RU" b="1" dirty="0" smtClean="0">
                <a:latin typeface="Times New Roman"/>
                <a:ea typeface="Arial Unicode MS"/>
              </a:rPr>
              <a:t>     </a:t>
            </a:r>
            <a:r>
              <a:rPr lang="ru-RU" dirty="0" smtClean="0">
                <a:latin typeface="Times New Roman"/>
                <a:ea typeface="Arial Unicode MS"/>
              </a:rPr>
              <a:t>Вторая </a:t>
            </a:r>
            <a:r>
              <a:rPr lang="ru-RU" dirty="0">
                <a:latin typeface="Times New Roman"/>
                <a:ea typeface="Arial Unicode MS"/>
              </a:rPr>
              <a:t>ваша версия предполагала наличие хорошо оснащённой и обученной армии турок-османов. Проверим эту версию.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u="sng" dirty="0" smtClean="0">
              <a:latin typeface="Times New Roman"/>
              <a:ea typeface="Arial Unicode MS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Arial Unicode MS"/>
              </a:rPr>
              <a:t> </a:t>
            </a:r>
            <a:r>
              <a:rPr lang="ru-RU" b="1" dirty="0" smtClean="0">
                <a:latin typeface="Times New Roman"/>
                <a:ea typeface="Arial Unicode MS"/>
              </a:rPr>
              <a:t>     </a:t>
            </a:r>
            <a:r>
              <a:rPr lang="ru-RU" b="1" u="sng" dirty="0" smtClean="0">
                <a:latin typeface="Times New Roman"/>
                <a:ea typeface="Arial Unicode MS"/>
              </a:rPr>
              <a:t>Задание</a:t>
            </a:r>
            <a:r>
              <a:rPr lang="ru-RU" b="1" u="sng" dirty="0">
                <a:latin typeface="Times New Roman"/>
                <a:ea typeface="Arial Unicode MS"/>
              </a:rPr>
              <a:t>:</a:t>
            </a:r>
            <a:r>
              <a:rPr lang="ru-RU" u="sng" dirty="0">
                <a:latin typeface="Times New Roman"/>
                <a:ea typeface="Arial Unicode MS"/>
              </a:rPr>
              <a:t> </a:t>
            </a:r>
            <a:r>
              <a:rPr lang="ru-RU" dirty="0">
                <a:latin typeface="Times New Roman"/>
                <a:ea typeface="Arial Unicode MS"/>
              </a:rPr>
              <a:t>работая с </a:t>
            </a:r>
            <a:r>
              <a:rPr lang="ru-RU" dirty="0">
                <a:latin typeface="Times New Roman"/>
                <a:ea typeface="Times New Roman"/>
              </a:rPr>
              <a:t>дополнительным материалом</a:t>
            </a:r>
            <a:r>
              <a:rPr lang="ru-RU" dirty="0">
                <a:latin typeface="Times New Roman"/>
                <a:ea typeface="Arial Unicode MS"/>
              </a:rPr>
              <a:t>, проанализируйте достоверность выдвинутой версии.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062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E66F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</TotalTime>
  <Words>620</Words>
  <Application>Microsoft Office PowerPoint</Application>
  <PresentationFormat>Экран (4:3)</PresentationFormat>
  <Paragraphs>92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Тема урока  «Завоевание турками- османами Балканского полуострова»</vt:lpstr>
      <vt:lpstr>Презентация PowerPoint</vt:lpstr>
      <vt:lpstr>Балканские страны перед завоеванием</vt:lpstr>
      <vt:lpstr>Балканское государства перед завоеванием.</vt:lpstr>
      <vt:lpstr>Завоевание турками- османами Балканского полуострова</vt:lpstr>
      <vt:lpstr>Проблемные вопросы урока</vt:lpstr>
      <vt:lpstr>Презентация PowerPoint</vt:lpstr>
      <vt:lpstr>Вывод: таким образом,  в XIVв. Государства Балканского полуострова были ослаблены междоусобными войнами и взаимной борьбой. Значит, наша версия оказалась правильной. </vt:lpstr>
      <vt:lpstr>Завоевания турок-османов. </vt:lpstr>
      <vt:lpstr>Завоевания турок-османов.</vt:lpstr>
      <vt:lpstr>Завоевания турок-османов.</vt:lpstr>
      <vt:lpstr>Битва на Косовом поле:</vt:lpstr>
      <vt:lpstr>Битва на Косовом поле:</vt:lpstr>
      <vt:lpstr>Гибель Византии:</vt:lpstr>
      <vt:lpstr>Гибель Византии:</vt:lpstr>
      <vt:lpstr>Гибель Византии:</vt:lpstr>
      <vt:lpstr>Завоевания турок-османов.</vt:lpstr>
      <vt:lpstr>Подведём итог урока:</vt:lpstr>
      <vt:lpstr>Проверим ваши знания.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Hudyakova Vera</dc:creator>
  <cp:lastModifiedBy>Марина</cp:lastModifiedBy>
  <cp:revision>62</cp:revision>
  <dcterms:created xsi:type="dcterms:W3CDTF">2019-10-31T07:57:16Z</dcterms:created>
  <dcterms:modified xsi:type="dcterms:W3CDTF">2020-11-08T12:44:12Z</dcterms:modified>
</cp:coreProperties>
</file>