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5"/>
  </p:notesMasterIdLst>
  <p:sldIdLst>
    <p:sldId id="290" r:id="rId2"/>
    <p:sldId id="303" r:id="rId3"/>
    <p:sldId id="302" r:id="rId4"/>
    <p:sldId id="291" r:id="rId5"/>
    <p:sldId id="295" r:id="rId6"/>
    <p:sldId id="300" r:id="rId7"/>
    <p:sldId id="298" r:id="rId8"/>
    <p:sldId id="304" r:id="rId9"/>
    <p:sldId id="285" r:id="rId10"/>
    <p:sldId id="301" r:id="rId11"/>
    <p:sldId id="287" r:id="rId12"/>
    <p:sldId id="299" r:id="rId13"/>
    <p:sldId id="28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760" autoAdjust="0"/>
    <p:restoredTop sz="94660"/>
  </p:normalViewPr>
  <p:slideViewPr>
    <p:cSldViewPr>
      <p:cViewPr varScale="1">
        <p:scale>
          <a:sx n="85" d="100"/>
          <a:sy n="85" d="100"/>
        </p:scale>
        <p:origin x="-5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Excel1.xlsx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Excel2.xlsx"/><Relationship Id="rId1" Type="http://schemas.openxmlformats.org/officeDocument/2006/relationships/themeOverride" Target="../theme/themeOverrid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5.0731080489938761E-2"/>
          <c:y val="2.4216347956505437E-2"/>
          <c:w val="0.81444371536891225"/>
          <c:h val="0.808098675165604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в (%)</c:v>
                </c:pt>
              </c:strCache>
            </c:strRef>
          </c:tx>
          <c:invertIfNegative val="0"/>
          <c:cat>
            <c:strRef>
              <c:f>Лист1!$A$2:$A$12</c:f>
              <c:strCache>
                <c:ptCount val="11"/>
                <c:pt idx="0">
                  <c:v>1 класс</c:v>
                </c:pt>
                <c:pt idx="1">
                  <c:v>2 класс</c:v>
                </c:pt>
                <c:pt idx="2">
                  <c:v>3 класс</c:v>
                </c:pt>
                <c:pt idx="3">
                  <c:v>4 класс</c:v>
                </c:pt>
                <c:pt idx="4">
                  <c:v>5 класс</c:v>
                </c:pt>
                <c:pt idx="5">
                  <c:v>6 класс</c:v>
                </c:pt>
                <c:pt idx="6">
                  <c:v>7 класс</c:v>
                </c:pt>
                <c:pt idx="7">
                  <c:v>8 класс</c:v>
                </c:pt>
                <c:pt idx="8">
                  <c:v>9 класс</c:v>
                </c:pt>
                <c:pt idx="9">
                  <c:v>10 класс</c:v>
                </c:pt>
                <c:pt idx="10">
                  <c:v>11 класс</c:v>
                </c:pt>
              </c:strCache>
            </c:strRef>
          </c:cat>
          <c:val>
            <c:numRef>
              <c:f>Лист1!$B$2:$B$12</c:f>
              <c:numCache>
                <c:formatCode>General</c:formatCode>
                <c:ptCount val="11"/>
                <c:pt idx="0">
                  <c:v>3</c:v>
                </c:pt>
                <c:pt idx="1">
                  <c:v>11</c:v>
                </c:pt>
                <c:pt idx="2">
                  <c:v>3</c:v>
                </c:pt>
                <c:pt idx="3">
                  <c:v>11</c:v>
                </c:pt>
                <c:pt idx="4">
                  <c:v>3</c:v>
                </c:pt>
                <c:pt idx="5">
                  <c:v>8</c:v>
                </c:pt>
                <c:pt idx="6">
                  <c:v>20</c:v>
                </c:pt>
                <c:pt idx="7">
                  <c:v>11</c:v>
                </c:pt>
                <c:pt idx="8">
                  <c:v>8</c:v>
                </c:pt>
                <c:pt idx="9">
                  <c:v>8</c:v>
                </c:pt>
                <c:pt idx="10">
                  <c:v>11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Столбец1</c:v>
                </c:pt>
              </c:strCache>
            </c:strRef>
          </c:tx>
          <c:invertIfNegative val="0"/>
          <c:cat>
            <c:strRef>
              <c:f>Лист1!$A$2:$A$12</c:f>
              <c:strCache>
                <c:ptCount val="11"/>
                <c:pt idx="0">
                  <c:v>1 класс</c:v>
                </c:pt>
                <c:pt idx="1">
                  <c:v>2 класс</c:v>
                </c:pt>
                <c:pt idx="2">
                  <c:v>3 класс</c:v>
                </c:pt>
                <c:pt idx="3">
                  <c:v>4 класс</c:v>
                </c:pt>
                <c:pt idx="4">
                  <c:v>5 класс</c:v>
                </c:pt>
                <c:pt idx="5">
                  <c:v>6 класс</c:v>
                </c:pt>
                <c:pt idx="6">
                  <c:v>7 класс</c:v>
                </c:pt>
                <c:pt idx="7">
                  <c:v>8 класс</c:v>
                </c:pt>
                <c:pt idx="8">
                  <c:v>9 класс</c:v>
                </c:pt>
                <c:pt idx="9">
                  <c:v>10 класс</c:v>
                </c:pt>
                <c:pt idx="10">
                  <c:v>11 класс</c:v>
                </c:pt>
              </c:strCache>
            </c:strRef>
          </c:cat>
          <c:val>
            <c:numRef>
              <c:f>Лист1!$C$2:$C$12</c:f>
              <c:numCache>
                <c:formatCode>General</c:formatCode>
                <c:ptCount val="11"/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Столбец2</c:v>
                </c:pt>
              </c:strCache>
            </c:strRef>
          </c:tx>
          <c:invertIfNegative val="0"/>
          <c:cat>
            <c:strRef>
              <c:f>Лист1!$A$2:$A$12</c:f>
              <c:strCache>
                <c:ptCount val="11"/>
                <c:pt idx="0">
                  <c:v>1 класс</c:v>
                </c:pt>
                <c:pt idx="1">
                  <c:v>2 класс</c:v>
                </c:pt>
                <c:pt idx="2">
                  <c:v>3 класс</c:v>
                </c:pt>
                <c:pt idx="3">
                  <c:v>4 класс</c:v>
                </c:pt>
                <c:pt idx="4">
                  <c:v>5 класс</c:v>
                </c:pt>
                <c:pt idx="5">
                  <c:v>6 класс</c:v>
                </c:pt>
                <c:pt idx="6">
                  <c:v>7 класс</c:v>
                </c:pt>
                <c:pt idx="7">
                  <c:v>8 класс</c:v>
                </c:pt>
                <c:pt idx="8">
                  <c:v>9 класс</c:v>
                </c:pt>
                <c:pt idx="9">
                  <c:v>10 класс</c:v>
                </c:pt>
                <c:pt idx="10">
                  <c:v>11 класс</c:v>
                </c:pt>
              </c:strCache>
            </c:strRef>
          </c:cat>
          <c:val>
            <c:numRef>
              <c:f>Лист1!$D$2:$D$12</c:f>
              <c:numCache>
                <c:formatCode>General</c:formatCode>
                <c:ptCount val="11"/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1552128"/>
        <c:axId val="28476160"/>
      </c:barChart>
      <c:catAx>
        <c:axId val="21552128"/>
        <c:scaling>
          <c:orientation val="minMax"/>
        </c:scaling>
        <c:delete val="0"/>
        <c:axPos val="b"/>
        <c:majorTickMark val="out"/>
        <c:minorTickMark val="none"/>
        <c:tickLblPos val="nextTo"/>
        <c:crossAx val="28476160"/>
        <c:crosses val="autoZero"/>
        <c:auto val="1"/>
        <c:lblAlgn val="ctr"/>
        <c:lblOffset val="100"/>
        <c:noMultiLvlLbl val="0"/>
      </c:catAx>
      <c:valAx>
        <c:axId val="28476160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crossAx val="21552128"/>
        <c:crosses val="autoZero"/>
        <c:crossBetween val="between"/>
      </c:valAx>
    </c:plotArea>
    <c:legend>
      <c:legendPos val="r"/>
      <c:legendEntry>
        <c:idx val="1"/>
        <c:delete val="1"/>
      </c:legendEntry>
      <c:legendEntry>
        <c:idx val="2"/>
        <c:delete val="1"/>
      </c:legendEntry>
      <c:layout/>
      <c:overlay val="0"/>
    </c:legend>
    <c:plotVisOnly val="1"/>
    <c:dispBlanksAs val="gap"/>
    <c:showDLblsOverMax val="0"/>
  </c:chart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учеников</c:v>
                </c:pt>
              </c:strCache>
            </c:strRef>
          </c:tx>
          <c:dLbls>
            <c:dLbl>
              <c:idx val="0"/>
              <c:layout>
                <c:manualLayout>
                  <c:x val="-3.8083552055993002E-2"/>
                  <c:y val="7.8609236345456829E-2"/>
                </c:manualLayout>
              </c:layout>
              <c:tx>
                <c:rich>
                  <a:bodyPr/>
                  <a:lstStyle/>
                  <a:p>
                    <a:r>
                      <a:rPr lang="ru-RU"/>
                      <a:t>13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ru-RU"/>
                      <a:t>17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ru-RU"/>
                      <a:t>12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ru-RU"/>
                      <a:t>8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/>
              <c:tx>
                <c:rich>
                  <a:bodyPr/>
                  <a:lstStyle/>
                  <a:p>
                    <a:r>
                      <a:rPr lang="ru-RU"/>
                      <a:t>5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/>
              <c:tx>
                <c:rich>
                  <a:bodyPr/>
                  <a:lstStyle/>
                  <a:p>
                    <a:r>
                      <a:rPr lang="ru-RU"/>
                      <a:t>35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Лист1!$A$2:$A$7</c:f>
              <c:strCache>
                <c:ptCount val="6"/>
                <c:pt idx="0">
                  <c:v>голубые</c:v>
                </c:pt>
                <c:pt idx="1">
                  <c:v>серо-голубые</c:v>
                </c:pt>
                <c:pt idx="2">
                  <c:v>зелёные</c:v>
                </c:pt>
                <c:pt idx="3">
                  <c:v>серо-зелёные</c:v>
                </c:pt>
                <c:pt idx="4">
                  <c:v>светло карие</c:v>
                </c:pt>
                <c:pt idx="5">
                  <c:v>карие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13</c:v>
                </c:pt>
                <c:pt idx="1">
                  <c:v>17</c:v>
                </c:pt>
                <c:pt idx="2">
                  <c:v>12</c:v>
                </c:pt>
                <c:pt idx="3">
                  <c:v>8</c:v>
                </c:pt>
                <c:pt idx="4">
                  <c:v>5</c:v>
                </c:pt>
                <c:pt idx="5">
                  <c:v>35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Столбец1</c:v>
                </c:pt>
              </c:strCache>
            </c:strRef>
          </c:tx>
          <c:cat>
            <c:strRef>
              <c:f>Лист1!$A$2:$A$7</c:f>
              <c:strCache>
                <c:ptCount val="6"/>
                <c:pt idx="0">
                  <c:v>голубые</c:v>
                </c:pt>
                <c:pt idx="1">
                  <c:v>серо-голубые</c:v>
                </c:pt>
                <c:pt idx="2">
                  <c:v>зелёные</c:v>
                </c:pt>
                <c:pt idx="3">
                  <c:v>серо-зелёные</c:v>
                </c:pt>
                <c:pt idx="4">
                  <c:v>светло карие</c:v>
                </c:pt>
                <c:pt idx="5">
                  <c:v>карие</c:v>
                </c:pt>
              </c:strCache>
            </c:strRef>
          </c:cat>
          <c:val>
            <c:numRef>
              <c:f>Лист1!$C$2:$C$7</c:f>
              <c:numCache>
                <c:formatCode>General</c:formatCode>
                <c:ptCount val="6"/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</c:plotArea>
    <c:legend>
      <c:legendPos val="r"/>
      <c:layout/>
      <c:overlay val="0"/>
    </c:legend>
    <c:plotVisOnly val="1"/>
    <c:dispBlanksAs val="zero"/>
    <c:showDLblsOverMax val="0"/>
  </c:chart>
  <c:externalData r:id="rId2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9FC934-44A2-4B15-9746-39E0F36AF114}" type="datetimeFigureOut">
              <a:rPr lang="ru-RU" smtClean="0"/>
              <a:t>26.04.2018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AD4539-945B-4364-AC5F-D34A7F7E6C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80462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36139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86541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31882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54684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74216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04230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13407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51859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54211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64326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50343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26.04.2018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34460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908720"/>
            <a:ext cx="7772400" cy="1470025"/>
          </a:xfrm>
        </p:spPr>
        <p:txBody>
          <a:bodyPr>
            <a:normAutofit/>
          </a:bodyPr>
          <a:lstStyle/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20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муниципальное бюджетное общеобразовательное </a:t>
            </a:r>
            <a:r>
              <a:rPr lang="ru-RU" sz="20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учреждение</a:t>
            </a:r>
            <a:r>
              <a:rPr lang="ru-RU" sz="2000" dirty="0" smtClean="0">
                <a:ea typeface="Calibri"/>
                <a:cs typeface="Times New Roman"/>
              </a:rPr>
              <a:t/>
            </a:r>
            <a:br>
              <a:rPr lang="ru-RU" sz="2000" dirty="0" smtClean="0">
                <a:ea typeface="Calibri"/>
                <a:cs typeface="Times New Roman"/>
              </a:rPr>
            </a:br>
            <a:r>
              <a:rPr lang="ru-RU" sz="20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Коробецкая </a:t>
            </a:r>
            <a:r>
              <a:rPr lang="ru-RU" sz="20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средняя школа</a:t>
            </a:r>
            <a:r>
              <a:rPr lang="ru-RU" sz="1100" dirty="0">
                <a:ea typeface="Calibri"/>
                <a:cs typeface="Times New Roman"/>
              </a:rPr>
              <a:t/>
            </a:r>
            <a:br>
              <a:rPr lang="ru-RU" sz="1100" dirty="0">
                <a:ea typeface="Calibri"/>
                <a:cs typeface="Times New Roman"/>
              </a:rPr>
            </a:b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916832"/>
            <a:ext cx="6400800" cy="3721968"/>
          </a:xfrm>
        </p:spPr>
        <p:txBody>
          <a:bodyPr>
            <a:normAutofit fontScale="55000" lnSpcReduction="20000"/>
          </a:bodyPr>
          <a:lstStyle/>
          <a:p>
            <a:pPr>
              <a:lnSpc>
                <a:spcPct val="115000"/>
              </a:lnSpc>
              <a:spcAft>
                <a:spcPts val="750"/>
              </a:spcAft>
            </a:pPr>
            <a:endParaRPr lang="ru-RU" b="1" dirty="0" smtClean="0">
              <a:solidFill>
                <a:srgbClr val="000000"/>
              </a:solidFill>
              <a:latin typeface="Times New Roman"/>
              <a:ea typeface="Times New Roman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b="1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«</a:t>
            </a:r>
            <a:r>
              <a:rPr lang="ru-RU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Школьная перепись</a:t>
            </a:r>
            <a:r>
              <a:rPr lang="ru-RU" b="1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»</a:t>
            </a:r>
          </a:p>
          <a:p>
            <a:pPr>
              <a:lnSpc>
                <a:spcPct val="115000"/>
              </a:lnSpc>
              <a:spcAft>
                <a:spcPts val="750"/>
              </a:spcAft>
            </a:pPr>
            <a:endParaRPr lang="ru-RU" sz="2400" dirty="0">
              <a:solidFill>
                <a:srgbClr val="000000"/>
              </a:solidFill>
              <a:latin typeface="Times New Roman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endParaRPr lang="ru-RU" sz="24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Автор проекта: </a:t>
            </a:r>
            <a:r>
              <a:rPr lang="ru-RU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Азаренкова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Ангелина</a:t>
            </a:r>
            <a:endParaRPr lang="ru-RU" sz="24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Руководитель проекта: 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Шалаева Тамара 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Александровна</a:t>
            </a:r>
            <a:r>
              <a:rPr lang="ru-RU" sz="2400" dirty="0" smtClean="0">
                <a:solidFill>
                  <a:schemeClr val="tx1"/>
                </a:solidFill>
                <a:ea typeface="Times New Roman"/>
                <a:cs typeface="Times New Roman"/>
              </a:rPr>
              <a:t>, 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учитель 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географии</a:t>
            </a:r>
          </a:p>
          <a:p>
            <a:pPr>
              <a:lnSpc>
                <a:spcPct val="115000"/>
              </a:lnSpc>
              <a:spcAft>
                <a:spcPts val="750"/>
              </a:spcAft>
            </a:pPr>
            <a:endParaRPr lang="ru-RU" dirty="0" smtClean="0">
              <a:solidFill>
                <a:srgbClr val="000000"/>
              </a:solidFill>
              <a:latin typeface="Times New Roman"/>
              <a:ea typeface="Times New Roman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2018год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131086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2000" dirty="0">
                <a:solidFill>
                  <a:prstClr val="black"/>
                </a:solidFill>
                <a:latin typeface="Times New Roman"/>
                <a:ea typeface="Times New Roman"/>
                <a:cs typeface="Times New Roman"/>
              </a:rPr>
              <a:t>СОСТАВ СЕМЬИ.</a:t>
            </a:r>
            <a:endParaRPr lang="ru-RU" sz="2000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1412776"/>
            <a:ext cx="5499069" cy="32128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259632" y="4649190"/>
            <a:ext cx="6552728" cy="15717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Наиболее распространены семьи, состоящие из</a:t>
            </a:r>
            <a:endParaRPr lang="ru-RU" sz="14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четырех человек-12- (42,8%); трех человек- 9-(32%).</a:t>
            </a:r>
            <a:endParaRPr lang="ru-RU" sz="14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Лишь семьи из пяти человек -5 (17,8%);из двух и шести человек по 3,6%.</a:t>
            </a:r>
            <a:endParaRPr lang="ru-RU" sz="1400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2975960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836712"/>
            <a:ext cx="6480720" cy="599440"/>
          </a:xfrm>
        </p:spPr>
        <p:txBody>
          <a:bodyPr>
            <a:normAutofit fontScale="90000"/>
          </a:bodyPr>
          <a:lstStyle/>
          <a:p>
            <a:pPr algn="ctr">
              <a:lnSpc>
                <a:spcPct val="115000"/>
              </a:lnSpc>
              <a:spcAft>
                <a:spcPts val="750"/>
              </a:spcAft>
            </a:pPr>
            <a:r>
              <a:rPr lang="ru-RU" sz="2200" b="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КАКИЕ КРУЖКИ ПОСЕЩАЕШЬ.</a:t>
            </a:r>
            <a:r>
              <a:rPr lang="ru-RU" sz="1600" dirty="0">
                <a:ea typeface="Calibri"/>
                <a:cs typeface="Times New Roman"/>
              </a:rPr>
              <a:t/>
            </a:r>
            <a:br>
              <a:rPr lang="ru-RU" sz="1600" dirty="0">
                <a:ea typeface="Calibri"/>
                <a:cs typeface="Times New Roman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860032" y="1772816"/>
            <a:ext cx="3276600" cy="3505200"/>
          </a:xfrm>
        </p:spPr>
        <p:txBody>
          <a:bodyPr>
            <a:normAutofit/>
          </a:bodyPr>
          <a:lstStyle/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20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100%-я занятость обучающихся в кружке ОФП (общая физическая подготовка), </a:t>
            </a:r>
            <a:endParaRPr lang="ru-RU" sz="2000" dirty="0" smtClean="0">
              <a:solidFill>
                <a:srgbClr val="000000"/>
              </a:solidFill>
              <a:latin typeface="Times New Roman"/>
              <a:ea typeface="Times New Roman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20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но </a:t>
            </a:r>
            <a:r>
              <a:rPr lang="ru-RU" sz="20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20% учащихся (5 человек (6-11 классы) не посещают в школе никакие кружки. </a:t>
            </a:r>
            <a:endParaRPr lang="ru-RU" sz="20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99592" y="1844824"/>
            <a:ext cx="3008313" cy="4691063"/>
          </a:xfrm>
        </p:spPr>
        <p:txBody>
          <a:bodyPr>
            <a:normAutofit/>
          </a:bodyPr>
          <a:lstStyle/>
          <a:p>
            <a:pPr algn="ctr">
              <a:lnSpc>
                <a:spcPct val="115000"/>
              </a:lnSpc>
              <a:spcAft>
                <a:spcPts val="750"/>
              </a:spcAft>
            </a:pPr>
            <a:r>
              <a:rPr lang="ru-RU" sz="2200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100</a:t>
            </a:r>
            <a:r>
              <a:rPr lang="ru-RU" sz="2200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% учащихся 1-4 классов заняты в кружках внеурочной деятельности</a:t>
            </a:r>
            <a:r>
              <a:rPr lang="ru-RU" sz="22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.</a:t>
            </a:r>
            <a:endParaRPr lang="ru-RU" sz="2200" dirty="0"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39805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ЛЮБИМЫЕ ПРЕДМЕТЫ.</a:t>
            </a:r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lnSpc>
                <a:spcPct val="115000"/>
              </a:lnSpc>
              <a:spcAft>
                <a:spcPts val="750"/>
              </a:spcAft>
            </a:pPr>
            <a:r>
              <a:rPr lang="ru-RU" sz="20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Самым любимым предметом у учащихся – математика-40%,</a:t>
            </a:r>
          </a:p>
          <a:p>
            <a:pPr lvl="0">
              <a:lnSpc>
                <a:spcPct val="115000"/>
              </a:lnSpc>
              <a:spcAft>
                <a:spcPts val="750"/>
              </a:spcAft>
            </a:pPr>
            <a:r>
              <a:rPr lang="ru-RU" sz="20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физическая культура-31%, </a:t>
            </a:r>
          </a:p>
          <a:p>
            <a:pPr lvl="0">
              <a:lnSpc>
                <a:spcPct val="115000"/>
              </a:lnSpc>
              <a:spcAft>
                <a:spcPts val="750"/>
              </a:spcAft>
            </a:pPr>
            <a:r>
              <a:rPr lang="ru-RU" sz="20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основы безопасности жизнедеятельности-22,8%.</a:t>
            </a:r>
            <a:endParaRPr lang="ru-RU" sz="2000" dirty="0">
              <a:solidFill>
                <a:prstClr val="black"/>
              </a:solidFill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2004101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22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НЕЛЮБИМЫЕ ПРЕДМЕТЫ.</a:t>
            </a:r>
            <a:r>
              <a:rPr lang="ru-RU" sz="2400" dirty="0">
                <a:ea typeface="Calibri"/>
                <a:cs typeface="Times New Roman"/>
              </a:rPr>
              <a:t/>
            </a:r>
            <a:br>
              <a:rPr lang="ru-RU" sz="2400" dirty="0">
                <a:ea typeface="Calibri"/>
                <a:cs typeface="Times New Roman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2000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</a:t>
            </a: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о </a:t>
            </a:r>
            <a:r>
              <a:rPr lang="ru-RU" sz="2000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итогам опроса наибольшее количество учащихся не любят </a:t>
            </a:r>
            <a:endParaRPr lang="ru-RU" sz="2000" dirty="0" smtClean="0">
              <a:solidFill>
                <a:srgbClr val="000000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математику </a:t>
            </a:r>
            <a:r>
              <a:rPr lang="ru-RU" sz="2000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-22,8</a:t>
            </a: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%</a:t>
            </a: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русский </a:t>
            </a:r>
            <a:r>
              <a:rPr lang="ru-RU" sz="2000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язык-11</a:t>
            </a: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%</a:t>
            </a: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немецкий </a:t>
            </a:r>
            <a:r>
              <a:rPr lang="ru-RU" sz="2000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язык-11</a:t>
            </a: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%</a:t>
            </a: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Но </a:t>
            </a:r>
            <a:r>
              <a:rPr lang="ru-RU" sz="2000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есть учащиеся, которые не любят все предметы-2,9%, </a:t>
            </a:r>
            <a:endParaRPr lang="ru-RU" sz="2000" dirty="0" smtClean="0">
              <a:solidFill>
                <a:srgbClr val="000000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2000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Н</a:t>
            </a: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ет нелюбимых </a:t>
            </a:r>
            <a:r>
              <a:rPr lang="ru-RU" sz="2000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предметов у 20% учащихся. </a:t>
            </a:r>
            <a:endParaRPr lang="ru-RU" sz="20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72471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908720"/>
            <a:ext cx="8229600" cy="4248472"/>
          </a:xfrm>
        </p:spPr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20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1.Фамилия, имя, отчество ученика, класс, дата рождения.</a:t>
            </a:r>
            <a:r>
              <a:rPr lang="ru-RU" sz="20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/>
            </a:r>
            <a:br>
              <a:rPr lang="ru-RU" sz="20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sz="20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Фамилия, имя, отчество преподавателя  и обслуживающего персонала,</a:t>
            </a:r>
            <a:br>
              <a:rPr lang="ru-RU" sz="20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sz="20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  дата </a:t>
            </a:r>
            <a:r>
              <a:rPr lang="ru-RU" sz="20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рождения.</a:t>
            </a:r>
            <a:r>
              <a:rPr lang="ru-RU" sz="20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/>
            </a:r>
            <a:br>
              <a:rPr lang="ru-RU" sz="20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sz="20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/>
            </a:r>
            <a:br>
              <a:rPr lang="ru-RU" sz="20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sz="20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/>
            </a:r>
            <a:br>
              <a:rPr lang="ru-RU" sz="20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sz="20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/>
            </a:r>
            <a:br>
              <a:rPr lang="ru-RU" sz="20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sz="20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/>
            </a:r>
            <a:br>
              <a:rPr lang="ru-RU" sz="20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sz="20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В МБОУ </a:t>
            </a:r>
            <a:r>
              <a:rPr lang="ru-RU" sz="2000" dirty="0" err="1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Коробецкой</a:t>
            </a:r>
            <a:r>
              <a:rPr lang="ru-RU" sz="20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СШ: </a:t>
            </a:r>
            <a:br>
              <a:rPr lang="ru-RU" sz="20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sz="20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учащихся- 35, учителей -16, </a:t>
            </a:r>
            <a:br>
              <a:rPr lang="ru-RU" sz="20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sz="20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обслуживающий персонал - 9</a:t>
            </a:r>
            <a:r>
              <a:rPr lang="ru-RU" sz="2000" dirty="0" smtClean="0">
                <a:ea typeface="Calibri"/>
                <a:cs typeface="Times New Roman"/>
              </a:rPr>
              <a:t/>
            </a:r>
            <a:br>
              <a:rPr lang="ru-RU" sz="2000" dirty="0" smtClean="0">
                <a:ea typeface="Calibri"/>
                <a:cs typeface="Times New Roman"/>
              </a:rPr>
            </a:br>
            <a:r>
              <a:rPr lang="ru-RU" sz="2000" dirty="0" smtClean="0">
                <a:ea typeface="Calibri"/>
                <a:cs typeface="Times New Roman"/>
              </a:rPr>
              <a:t/>
            </a:r>
            <a:br>
              <a:rPr lang="ru-RU" sz="2000" dirty="0" smtClean="0">
                <a:ea typeface="Calibri"/>
                <a:cs typeface="Times New Roman"/>
              </a:rPr>
            </a:br>
            <a:r>
              <a:rPr lang="ru-RU" sz="20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Больше всего человек родилось в 2004 году -20 %.</a:t>
            </a:r>
            <a:r>
              <a:rPr lang="ru-RU" sz="3600" dirty="0" smtClean="0">
                <a:ea typeface="Calibri"/>
                <a:cs typeface="Times New Roman"/>
              </a:rPr>
              <a:t/>
            </a:r>
            <a:br>
              <a:rPr lang="ru-RU" sz="3600" dirty="0" smtClean="0">
                <a:ea typeface="Calibri"/>
                <a:cs typeface="Times New Roman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976988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403648" y="332656"/>
            <a:ext cx="6408712" cy="984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ДАТА РОЖДЕНИЯ УЧЕНИКОВ,УЧИТЕЛЕЙ И ОБСЛУЖИВАЮЩЕГО ПЕРСОНАЛА.</a:t>
            </a:r>
            <a:r>
              <a:rPr lang="ru-RU" sz="2200" dirty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lang="ru-RU" sz="2200" dirty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</a:br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533207" y="1960213"/>
          <a:ext cx="6077585" cy="3588138"/>
        </p:xfrm>
        <a:graphic>
          <a:graphicData uri="http://schemas.openxmlformats.org/drawingml/2006/table">
            <a:tbl>
              <a:tblPr firstRow="1" firstCol="1" bandRow="1"/>
              <a:tblGrid>
                <a:gridCol w="3038475"/>
                <a:gridCol w="3039110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1951 год рождения -1   человек                      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1954 год рождения -1человек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1955 год рождения -2 человек                        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1956 год рождения -3 человека        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1957 год рождения</a:t>
                      </a:r>
                      <a:r>
                        <a:rPr lang="ru-RU" sz="14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– </a:t>
                      </a: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 человек</a:t>
                      </a:r>
                      <a:r>
                        <a:rPr lang="ru-RU" sz="14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          </a:t>
                      </a: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         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1959 год рождения – 1человек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1960 год рождения – 2 человека                    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1961 год рождения – 2 человека  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1962 год рождения – 1    человек                   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1964 год рождения – 2человека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1965 год рождения – 1 человек                      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1966 год рождения – 1человек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1974 год рождения – 1человек                       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1975 год рождения – 1человек    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1976 год рождения – 1человек                       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1977 год рождения -2человека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1979 год рождения – 1 человек                      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1980 год рождения – 1человек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2000 год рождения – 4 человека                    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2001 год рождения – 4 человека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2002 год рождения – 2 человека                    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2003 год рождения – 4 человека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2004 год рождения – 7 человек                      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2005 год рождения – 4 человека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2006 год рождения – 1 человек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2007 год рождения – 4 человека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2008 год рождения – 1 человек                     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2009 год рождения – 4 человека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2010 год рождения – 1 человек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1424226" y="1932942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5343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31640" y="548680"/>
            <a:ext cx="6400800" cy="936104"/>
          </a:xfrm>
        </p:spPr>
        <p:txBody>
          <a:bodyPr>
            <a:normAutofit fontScale="90000"/>
          </a:bodyPr>
          <a:lstStyle/>
          <a:p>
            <a:r>
              <a:rPr lang="ru-RU" sz="2400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/>
            </a:r>
            <a:br>
              <a:rPr lang="ru-RU" sz="2400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sz="2400" b="1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/>
            </a:r>
            <a:br>
              <a:rPr lang="ru-RU" sz="2400" b="1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sz="22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ДАТА РОЖДЕНИЯ УЧАЩИХСЯ,УЧИТЕЛЕЙ И ОБСЛУЖИВАЮЩЕГО ПЕРСОНАЛА.</a:t>
            </a:r>
            <a:r>
              <a:rPr lang="ru-RU" sz="2000" dirty="0" smtClean="0">
                <a:solidFill>
                  <a:prstClr val="black"/>
                </a:solidFill>
              </a:rPr>
              <a:t/>
            </a:r>
            <a:br>
              <a:rPr lang="ru-RU" sz="2000" dirty="0" smtClean="0">
                <a:solidFill>
                  <a:prstClr val="black"/>
                </a:solidFill>
              </a:rPr>
            </a:br>
            <a:r>
              <a:rPr lang="ru-RU" sz="2000" dirty="0">
                <a:solidFill>
                  <a:prstClr val="black"/>
                </a:solidFill>
              </a:rPr>
              <a:t/>
            </a:r>
            <a:br>
              <a:rPr lang="ru-RU" sz="2000" dirty="0">
                <a:solidFill>
                  <a:prstClr val="black"/>
                </a:solidFill>
              </a:rPr>
            </a:br>
            <a:r>
              <a:rPr lang="ru-RU" sz="2400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/>
            </a:r>
            <a:br>
              <a:rPr lang="ru-RU" sz="2400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sz="3200" dirty="0">
                <a:solidFill>
                  <a:prstClr val="black"/>
                </a:solidFill>
                <a:ea typeface="Calibri"/>
                <a:cs typeface="Times New Roman"/>
              </a:rPr>
              <a:t/>
            </a:r>
            <a:br>
              <a:rPr lang="ru-RU" sz="3200" dirty="0">
                <a:solidFill>
                  <a:prstClr val="black"/>
                </a:solidFill>
                <a:ea typeface="Calibri"/>
                <a:cs typeface="Times New Roman"/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492896"/>
            <a:ext cx="6400800" cy="3168352"/>
          </a:xfrm>
        </p:spPr>
        <p:txBody>
          <a:bodyPr/>
          <a:lstStyle/>
          <a:p>
            <a:pPr lvl="0" algn="l">
              <a:lnSpc>
                <a:spcPct val="115000"/>
              </a:lnSpc>
              <a:spcBef>
                <a:spcPts val="0"/>
              </a:spcBef>
              <a:spcAft>
                <a:spcPts val="750"/>
              </a:spcAft>
            </a:pPr>
            <a:endParaRPr lang="ru-RU" sz="1100" i="0" dirty="0">
              <a:solidFill>
                <a:prstClr val="black"/>
              </a:solidFill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0623373"/>
              </p:ext>
            </p:extLst>
          </p:nvPr>
        </p:nvGraphicFramePr>
        <p:xfrm>
          <a:off x="1716272" y="1628800"/>
          <a:ext cx="5662347" cy="34290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06303"/>
                <a:gridCol w="1141817"/>
                <a:gridCol w="1141817"/>
                <a:gridCol w="1118575"/>
                <a:gridCol w="1053835"/>
              </a:tblGrid>
              <a:tr h="22860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3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894" marR="63894" marT="0" marB="0"/>
                </a:tc>
                <a:tc gridSpan="3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300">
                          <a:effectLst/>
                        </a:rPr>
                        <a:t>Количество рожденных (человек)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894" marR="63894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300">
                          <a:effectLst/>
                        </a:rPr>
                        <a:t>Всего человек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894" marR="63894" marT="0" marB="0"/>
                </a:tc>
              </a:tr>
              <a:tr h="45720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300" dirty="0">
                          <a:effectLst/>
                        </a:rPr>
                        <a:t>Месяц рождения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894" marR="63894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300">
                          <a:effectLst/>
                        </a:rPr>
                        <a:t>Число (1-10)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894" marR="63894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300" dirty="0">
                          <a:effectLst/>
                        </a:rPr>
                        <a:t>Число (11-20)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894" marR="63894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300">
                          <a:effectLst/>
                        </a:rPr>
                        <a:t>Число (21-31)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894" marR="63894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2860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300">
                          <a:effectLst/>
                        </a:rPr>
                        <a:t>Январь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894" marR="63894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300" dirty="0">
                          <a:effectLst/>
                        </a:rPr>
                        <a:t>1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894" marR="63894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3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894" marR="63894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300">
                          <a:effectLst/>
                        </a:rPr>
                        <a:t>4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894" marR="63894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300">
                          <a:effectLst/>
                        </a:rPr>
                        <a:t>5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894" marR="63894" marT="0" marB="0"/>
                </a:tc>
              </a:tr>
              <a:tr h="22860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300">
                          <a:effectLst/>
                        </a:rPr>
                        <a:t>Февраль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894" marR="63894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300" dirty="0">
                          <a:effectLst/>
                        </a:rPr>
                        <a:t>1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894" marR="63894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300" dirty="0">
                          <a:effectLst/>
                        </a:rPr>
                        <a:t>2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894" marR="63894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3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894" marR="63894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300">
                          <a:effectLst/>
                        </a:rPr>
                        <a:t>3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894" marR="63894" marT="0" marB="0"/>
                </a:tc>
              </a:tr>
              <a:tr h="22860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300">
                          <a:effectLst/>
                        </a:rPr>
                        <a:t>Март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894" marR="63894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300">
                          <a:effectLst/>
                        </a:rPr>
                        <a:t>3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894" marR="63894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300">
                          <a:effectLst/>
                        </a:rPr>
                        <a:t>1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894" marR="63894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300">
                          <a:effectLst/>
                        </a:rPr>
                        <a:t>3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894" marR="63894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300">
                          <a:effectLst/>
                        </a:rPr>
                        <a:t>7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894" marR="63894" marT="0" marB="0"/>
                </a:tc>
              </a:tr>
              <a:tr h="22860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300">
                          <a:effectLst/>
                        </a:rPr>
                        <a:t>Апрель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894" marR="63894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300">
                          <a:effectLst/>
                        </a:rPr>
                        <a:t>1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894" marR="63894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3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894" marR="63894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300">
                          <a:effectLst/>
                        </a:rPr>
                        <a:t>4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894" marR="63894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300">
                          <a:effectLst/>
                        </a:rPr>
                        <a:t>5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894" marR="63894" marT="0" marB="0"/>
                </a:tc>
              </a:tr>
              <a:tr h="22860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300">
                          <a:effectLst/>
                        </a:rPr>
                        <a:t>Май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894" marR="63894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300">
                          <a:effectLst/>
                        </a:rPr>
                        <a:t>4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894" marR="63894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300">
                          <a:effectLst/>
                        </a:rPr>
                        <a:t>3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894" marR="63894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300">
                          <a:effectLst/>
                        </a:rPr>
                        <a:t>4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894" marR="63894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300">
                          <a:effectLst/>
                        </a:rPr>
                        <a:t>11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894" marR="63894" marT="0" marB="0"/>
                </a:tc>
              </a:tr>
              <a:tr h="22860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300">
                          <a:effectLst/>
                        </a:rPr>
                        <a:t>Июнь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894" marR="63894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300">
                          <a:effectLst/>
                        </a:rPr>
                        <a:t>2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894" marR="63894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3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894" marR="63894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300">
                          <a:effectLst/>
                        </a:rPr>
                        <a:t>2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894" marR="63894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300">
                          <a:effectLst/>
                        </a:rPr>
                        <a:t>4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894" marR="63894" marT="0" marB="0"/>
                </a:tc>
              </a:tr>
              <a:tr h="22860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300">
                          <a:effectLst/>
                        </a:rPr>
                        <a:t>Июль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894" marR="63894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300">
                          <a:effectLst/>
                        </a:rPr>
                        <a:t>1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894" marR="63894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300">
                          <a:effectLst/>
                        </a:rPr>
                        <a:t>1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894" marR="63894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300">
                          <a:effectLst/>
                        </a:rPr>
                        <a:t>1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894" marR="63894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300">
                          <a:effectLst/>
                        </a:rPr>
                        <a:t>3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894" marR="63894" marT="0" marB="0"/>
                </a:tc>
              </a:tr>
              <a:tr h="22860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300">
                          <a:effectLst/>
                        </a:rPr>
                        <a:t>август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894" marR="63894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300">
                          <a:effectLst/>
                        </a:rPr>
                        <a:t>1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894" marR="63894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300">
                          <a:effectLst/>
                        </a:rPr>
                        <a:t>3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894" marR="63894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3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894" marR="63894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300">
                          <a:effectLst/>
                        </a:rPr>
                        <a:t>4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894" marR="63894" marT="0" marB="0"/>
                </a:tc>
              </a:tr>
              <a:tr h="22860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300">
                          <a:effectLst/>
                        </a:rPr>
                        <a:t>Сентябрь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894" marR="63894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300">
                          <a:effectLst/>
                        </a:rPr>
                        <a:t>2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894" marR="63894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300">
                          <a:effectLst/>
                        </a:rPr>
                        <a:t>3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894" marR="63894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300">
                          <a:effectLst/>
                        </a:rPr>
                        <a:t>4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894" marR="63894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300">
                          <a:effectLst/>
                        </a:rPr>
                        <a:t>9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894" marR="63894" marT="0" marB="0"/>
                </a:tc>
              </a:tr>
              <a:tr h="22860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300">
                          <a:effectLst/>
                        </a:rPr>
                        <a:t>Октябрь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894" marR="63894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300">
                          <a:effectLst/>
                        </a:rPr>
                        <a:t>1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894" marR="63894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300">
                          <a:effectLst/>
                        </a:rPr>
                        <a:t>1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894" marR="63894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300">
                          <a:effectLst/>
                        </a:rPr>
                        <a:t>2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894" marR="63894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300">
                          <a:effectLst/>
                        </a:rPr>
                        <a:t>4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894" marR="63894" marT="0" marB="0"/>
                </a:tc>
              </a:tr>
              <a:tr h="22860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300">
                          <a:effectLst/>
                        </a:rPr>
                        <a:t>ноябрь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894" marR="63894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300">
                          <a:effectLst/>
                        </a:rPr>
                        <a:t>1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894" marR="63894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3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894" marR="63894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300">
                          <a:effectLst/>
                        </a:rPr>
                        <a:t>2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894" marR="63894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300">
                          <a:effectLst/>
                        </a:rPr>
                        <a:t>3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894" marR="63894" marT="0" marB="0"/>
                </a:tc>
              </a:tr>
              <a:tr h="22860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300">
                          <a:effectLst/>
                        </a:rPr>
                        <a:t>декабрь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894" marR="63894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3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894" marR="63894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300" dirty="0">
                          <a:effectLst/>
                        </a:rPr>
                        <a:t>2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894" marR="63894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3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894" marR="63894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300" dirty="0">
                          <a:effectLst/>
                        </a:rPr>
                        <a:t>2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894" marR="63894" marT="0" marB="0"/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1619672" y="5452034"/>
            <a:ext cx="590465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Больше всего родилось в мае -11человек.</a:t>
            </a:r>
            <a:br>
              <a:rPr lang="ru-RU" sz="22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sz="22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В сентябре - 9 человек,  в марте – 8 человек.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36415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31640" y="260648"/>
            <a:ext cx="6400800" cy="1008112"/>
          </a:xfrm>
        </p:spPr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22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НАПОЛНЯЕМОСТЬ КЛАССОВ.</a:t>
            </a:r>
            <a:r>
              <a:rPr lang="ru-RU" sz="2800" dirty="0">
                <a:latin typeface="Calibri"/>
                <a:ea typeface="Calibri"/>
                <a:cs typeface="Times New Roman"/>
              </a:rPr>
              <a:t/>
            </a:r>
            <a:br>
              <a:rPr lang="ru-RU" sz="2800" dirty="0">
                <a:latin typeface="Calibri"/>
                <a:ea typeface="Calibri"/>
                <a:cs typeface="Times New Roman"/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640" y="1052736"/>
            <a:ext cx="6400800" cy="3672408"/>
          </a:xfrm>
        </p:spPr>
        <p:txBody>
          <a:bodyPr/>
          <a:lstStyle/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ru-RU" sz="18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В 7 классе обучается больше всего учеников - 20%.   </a:t>
            </a:r>
            <a:endParaRPr lang="ru-RU" sz="1800" dirty="0"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3081875282"/>
              </p:ext>
            </p:extLst>
          </p:nvPr>
        </p:nvGraphicFramePr>
        <p:xfrm>
          <a:off x="1907704" y="2276872"/>
          <a:ext cx="5486400" cy="33123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158265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200" smtClean="0">
                <a:effectLst/>
                <a:latin typeface="Times New Roman"/>
                <a:ea typeface="Times New Roman"/>
                <a:cs typeface="Times New Roman"/>
              </a:rPr>
              <a:t>ПОЛОВОЙ СОСТАВ.</a:t>
            </a:r>
            <a:r>
              <a:rPr lang="ru-RU" sz="3600" dirty="0">
                <a:ea typeface="Calibri"/>
                <a:cs typeface="Times New Roman"/>
              </a:rPr>
              <a:t/>
            </a:r>
            <a:br>
              <a:rPr lang="ru-RU" sz="3600" dirty="0">
                <a:ea typeface="Calibri"/>
                <a:cs typeface="Times New Roman"/>
              </a:rPr>
            </a:br>
            <a:endParaRPr lang="ru-RU" dirty="0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858640263"/>
              </p:ext>
            </p:extLst>
          </p:nvPr>
        </p:nvGraphicFramePr>
        <p:xfrm>
          <a:off x="4648200" y="1484785"/>
          <a:ext cx="4038599" cy="28803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80630"/>
                <a:gridCol w="824640"/>
                <a:gridCol w="519745"/>
                <a:gridCol w="510531"/>
                <a:gridCol w="510531"/>
                <a:gridCol w="492522"/>
              </a:tblGrid>
              <a:tr h="345841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 dirty="0">
                          <a:effectLst/>
                        </a:rPr>
                        <a:t>Категории</a:t>
                      </a:r>
                      <a:endParaRPr lang="ru-RU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232" marR="45232" marT="0" marB="0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effectLst/>
                        </a:rPr>
                        <a:t>Всего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232" marR="45232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effectLst/>
                        </a:rPr>
                        <a:t>Мужчин 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232" marR="45232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effectLst/>
                        </a:rPr>
                        <a:t>Женщин 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232" marR="45232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4584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effectLst/>
                        </a:rPr>
                        <a:t>Кол-во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232" marR="4523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effectLst/>
                        </a:rPr>
                        <a:t>%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232" marR="4523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effectLst/>
                        </a:rPr>
                        <a:t>Кол-во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232" marR="4523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effectLst/>
                        </a:rPr>
                        <a:t>%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232" marR="45232" marT="0" marB="0"/>
                </a:tc>
              </a:tr>
              <a:tr h="9257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effectLst/>
                        </a:rPr>
                        <a:t>Учителя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232" marR="4523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effectLst/>
                        </a:rPr>
                        <a:t>16</a:t>
                      </a:r>
                      <a:endParaRPr lang="ru-RU" sz="7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232" marR="4523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effectLst/>
                        </a:rPr>
                        <a:t>2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232" marR="4523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effectLst/>
                        </a:rPr>
                        <a:t>12,5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232" marR="4523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effectLst/>
                        </a:rPr>
                        <a:t>14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232" marR="4523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effectLst/>
                        </a:rPr>
                        <a:t>87,5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232" marR="45232" marT="0" marB="0"/>
                </a:tc>
              </a:tr>
              <a:tr h="126286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effectLst/>
                        </a:rPr>
                        <a:t>Обслуживающий персонал</a:t>
                      </a:r>
                      <a:endParaRPr lang="ru-RU" sz="7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232" marR="4523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 dirty="0">
                          <a:effectLst/>
                        </a:rPr>
                        <a:t>9</a:t>
                      </a:r>
                      <a:endParaRPr lang="ru-RU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232" marR="4523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effectLst/>
                        </a:rPr>
                        <a:t>2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232" marR="4523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>
                          <a:effectLst/>
                        </a:rPr>
                        <a:t>22</a:t>
                      </a: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232" marR="4523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 dirty="0">
                          <a:effectLst/>
                        </a:rPr>
                        <a:t>7</a:t>
                      </a:r>
                      <a:endParaRPr lang="ru-RU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232" marR="4523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900" dirty="0">
                          <a:effectLst/>
                        </a:rPr>
                        <a:t>77,8</a:t>
                      </a:r>
                      <a:endParaRPr lang="ru-RU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232" marR="45232" marT="0" marB="0"/>
                </a:tc>
              </a:tr>
            </a:tbl>
          </a:graphicData>
        </a:graphic>
      </p:graphicFrame>
      <p:pic>
        <p:nvPicPr>
          <p:cNvPr id="5" name="Объект 4"/>
          <p:cNvPicPr>
            <a:picLocks noGrp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484784"/>
            <a:ext cx="4038600" cy="284918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3556510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03648" y="548680"/>
            <a:ext cx="6400800" cy="792088"/>
          </a:xfrm>
        </p:spPr>
        <p:txBody>
          <a:bodyPr>
            <a:normAutofit/>
          </a:bodyPr>
          <a:lstStyle/>
          <a:p>
            <a:r>
              <a:rPr lang="ru-RU" sz="20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2000" dirty="0" smtClean="0">
                <a:latin typeface="Times New Roman"/>
                <a:ea typeface="Times New Roman"/>
                <a:cs typeface="Times New Roman"/>
              </a:rPr>
              <a:t>НАЦИОНАЛЬНОСТЬ</a:t>
            </a:r>
            <a:r>
              <a:rPr lang="ru-RU" sz="2000" dirty="0">
                <a:latin typeface="Times New Roman"/>
                <a:ea typeface="Times New Roman"/>
                <a:cs typeface="Times New Roman"/>
              </a:rPr>
              <a:t>. </a:t>
            </a:r>
            <a:endParaRPr lang="ru-RU" sz="20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66" t="7373"/>
          <a:stretch/>
        </p:blipFill>
        <p:spPr bwMode="auto">
          <a:xfrm>
            <a:off x="888581" y="1916832"/>
            <a:ext cx="2333163" cy="2376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2327976"/>
            <a:ext cx="2462213" cy="2517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8184" y="3429000"/>
            <a:ext cx="2705472" cy="3168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0709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НАЦИОНАЛЬНОСТЬ.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052736"/>
            <a:ext cx="6773243" cy="4322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6708" y="5434072"/>
            <a:ext cx="5926137" cy="12894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673064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200" dirty="0" smtClean="0">
                <a:latin typeface="Times New Roman"/>
                <a:ea typeface="Times New Roman"/>
                <a:cs typeface="Times New Roman"/>
              </a:rPr>
              <a:t>ЦВЕТ </a:t>
            </a:r>
            <a:r>
              <a:rPr lang="ru-RU" sz="2200" dirty="0">
                <a:latin typeface="Times New Roman"/>
                <a:ea typeface="Times New Roman"/>
                <a:cs typeface="Times New Roman"/>
              </a:rPr>
              <a:t>ГЛАЗ.</a:t>
            </a:r>
            <a:r>
              <a:rPr lang="ru-RU" sz="3600" dirty="0">
                <a:ea typeface="Calibri"/>
                <a:cs typeface="Times New Roman"/>
              </a:rPr>
              <a:t/>
            </a:r>
            <a:br>
              <a:rPr lang="ru-RU" sz="3600" dirty="0">
                <a:ea typeface="Calibri"/>
                <a:cs typeface="Times New Roman"/>
              </a:rPr>
            </a:b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499992" y="1844824"/>
            <a:ext cx="3888432" cy="1152128"/>
          </a:xfrm>
        </p:spPr>
        <p:txBody>
          <a:bodyPr>
            <a:norm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ru-RU" sz="14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sz="1800" dirty="0">
              <a:ea typeface="Calibri"/>
              <a:cs typeface="Times New Roman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148064" y="1484784"/>
            <a:ext cx="3177679" cy="3705275"/>
          </a:xfrm>
        </p:spPr>
        <p:txBody>
          <a:bodyPr>
            <a:norm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800" dirty="0" smtClean="0">
                <a:latin typeface="Times New Roman"/>
                <a:ea typeface="Times New Roman"/>
                <a:cs typeface="Times New Roman"/>
              </a:rPr>
              <a:t>Голубые- </a:t>
            </a:r>
            <a:r>
              <a:rPr lang="ru-RU" sz="1800" dirty="0">
                <a:latin typeface="Times New Roman"/>
                <a:ea typeface="Times New Roman"/>
                <a:cs typeface="Times New Roman"/>
              </a:rPr>
              <a:t>13%</a:t>
            </a:r>
            <a:endParaRPr lang="ru-RU" sz="18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800" dirty="0">
                <a:latin typeface="Times New Roman"/>
                <a:ea typeface="Times New Roman"/>
                <a:cs typeface="Times New Roman"/>
              </a:rPr>
              <a:t>Серо-голубые -17%</a:t>
            </a:r>
            <a:endParaRPr lang="ru-RU" sz="18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800" dirty="0">
                <a:latin typeface="Times New Roman"/>
                <a:ea typeface="Times New Roman"/>
                <a:cs typeface="Times New Roman"/>
              </a:rPr>
              <a:t>Зеленые – 12%</a:t>
            </a:r>
            <a:endParaRPr lang="ru-RU" sz="18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800" dirty="0">
                <a:latin typeface="Times New Roman"/>
                <a:ea typeface="Times New Roman"/>
                <a:cs typeface="Times New Roman"/>
              </a:rPr>
              <a:t>Серо-зеленые – 8%</a:t>
            </a:r>
            <a:endParaRPr lang="ru-RU" sz="18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800" dirty="0">
                <a:latin typeface="Times New Roman"/>
                <a:ea typeface="Times New Roman"/>
                <a:cs typeface="Times New Roman"/>
              </a:rPr>
              <a:t>Светло-карие – 5%</a:t>
            </a:r>
            <a:endParaRPr lang="ru-RU" sz="18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800" dirty="0">
                <a:latin typeface="Times New Roman"/>
                <a:ea typeface="Times New Roman"/>
                <a:cs typeface="Times New Roman"/>
              </a:rPr>
              <a:t>Карие – 35%</a:t>
            </a:r>
            <a:endParaRPr lang="ru-RU" sz="1800" dirty="0">
              <a:ea typeface="Calibri"/>
              <a:cs typeface="Times New Roman"/>
            </a:endParaRPr>
          </a:p>
          <a:p>
            <a:endParaRPr lang="ru-RU" dirty="0"/>
          </a:p>
        </p:txBody>
      </p:sp>
      <p:graphicFrame>
        <p:nvGraphicFramePr>
          <p:cNvPr id="15" name="Объект 14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4255882931"/>
              </p:ext>
            </p:extLst>
          </p:nvPr>
        </p:nvGraphicFramePr>
        <p:xfrm>
          <a:off x="457200" y="1412777"/>
          <a:ext cx="4040188" cy="38884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409130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443</TotalTime>
  <Words>506</Words>
  <Application>Microsoft Office PowerPoint</Application>
  <PresentationFormat>Экран (4:3)</PresentationFormat>
  <Paragraphs>169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муниципальное бюджетное общеобразовательное учреждение Коробецкая средняя школа </vt:lpstr>
      <vt:lpstr>1.Фамилия, имя, отчество ученика, класс, дата рождения. Фамилия, имя, отчество преподавателя  и обслуживающего персонала,    дата рождения.     В МБОУ Коробецкой СШ:  учащихся- 35, учителей -16,  обслуживающий персонал - 9  Больше всего человек родилось в 2004 году -20 %. </vt:lpstr>
      <vt:lpstr>Презентация PowerPoint</vt:lpstr>
      <vt:lpstr>  ДАТА РОЖДЕНИЯ УЧАЩИХСЯ,УЧИТЕЛЕЙ И ОБСЛУЖИВАЮЩЕГО ПЕРСОНАЛА.    </vt:lpstr>
      <vt:lpstr>НАПОЛНЯЕМОСТЬ КЛАССОВ. </vt:lpstr>
      <vt:lpstr>ПОЛОВОЙ СОСТАВ. </vt:lpstr>
      <vt:lpstr> НАЦИОНАЛЬНОСТЬ. </vt:lpstr>
      <vt:lpstr>НАЦИОНАЛЬНОСТЬ.</vt:lpstr>
      <vt:lpstr>ЦВЕТ ГЛАЗ. </vt:lpstr>
      <vt:lpstr> СОСТАВ СЕМЬИ.</vt:lpstr>
      <vt:lpstr> КАКИЕ КРУЖКИ ПОСЕЩАЕШЬ. </vt:lpstr>
      <vt:lpstr> ЛЮБИМЫЕ ПРЕДМЕТЫ.</vt:lpstr>
      <vt:lpstr>НЕЛЮБИМЫЕ ПРЕДМЕТЫ.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Перепись школьного населения.</dc:title>
  <dc:creator>Богачева Т</dc:creator>
  <cp:lastModifiedBy>Богачева Т</cp:lastModifiedBy>
  <cp:revision>43</cp:revision>
  <dcterms:created xsi:type="dcterms:W3CDTF">2018-03-17T07:10:06Z</dcterms:created>
  <dcterms:modified xsi:type="dcterms:W3CDTF">2018-04-26T09:57:24Z</dcterms:modified>
</cp:coreProperties>
</file>